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71" r:id="rId2"/>
    <p:sldId id="275" r:id="rId3"/>
    <p:sldId id="292" r:id="rId4"/>
    <p:sldId id="277" r:id="rId5"/>
    <p:sldId id="278" r:id="rId6"/>
    <p:sldId id="279" r:id="rId7"/>
    <p:sldId id="281" r:id="rId8"/>
    <p:sldId id="280" r:id="rId9"/>
    <p:sldId id="302" r:id="rId10"/>
    <p:sldId id="324" r:id="rId11"/>
    <p:sldId id="298" r:id="rId12"/>
    <p:sldId id="332" r:id="rId13"/>
    <p:sldId id="328" r:id="rId14"/>
    <p:sldId id="329" r:id="rId15"/>
    <p:sldId id="327" r:id="rId16"/>
    <p:sldId id="331" r:id="rId17"/>
    <p:sldId id="300" r:id="rId18"/>
    <p:sldId id="303" r:id="rId19"/>
    <p:sldId id="325" r:id="rId20"/>
    <p:sldId id="333" r:id="rId21"/>
    <p:sldId id="334" r:id="rId22"/>
    <p:sldId id="335"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36" r:id="rId38"/>
    <p:sldId id="339" r:id="rId39"/>
    <p:sldId id="340" r:id="rId40"/>
    <p:sldId id="337" r:id="rId41"/>
    <p:sldId id="322" r:id="rId42"/>
    <p:sldId id="323" r:id="rId43"/>
    <p:sldId id="338" r:id="rId44"/>
    <p:sldId id="273" r:id="rId45"/>
    <p:sldId id="352" r:id="rId46"/>
    <p:sldId id="342" r:id="rId47"/>
    <p:sldId id="343" r:id="rId48"/>
    <p:sldId id="346" r:id="rId49"/>
    <p:sldId id="347" r:id="rId50"/>
    <p:sldId id="344" r:id="rId51"/>
    <p:sldId id="349" r:id="rId52"/>
    <p:sldId id="350" r:id="rId53"/>
    <p:sldId id="351" r:id="rId54"/>
    <p:sldId id="266" r:id="rId55"/>
  </p:sldIdLst>
  <p:sldSz cx="9144000" cy="5143500" type="screen16x9"/>
  <p:notesSz cx="7102475" cy="9369425"/>
  <p:defaultTextStyle>
    <a:defPPr>
      <a:defRPr lang="en-US"/>
    </a:defPPr>
    <a:lvl1pPr marL="0" algn="l" defTabSz="342863" rtl="0" eaLnBrk="1" latinLnBrk="0" hangingPunct="1">
      <a:defRPr sz="1400" kern="1200">
        <a:solidFill>
          <a:schemeClr val="tx1"/>
        </a:solidFill>
        <a:latin typeface="+mn-lt"/>
        <a:ea typeface="+mn-ea"/>
        <a:cs typeface="+mn-cs"/>
      </a:defRPr>
    </a:lvl1pPr>
    <a:lvl2pPr marL="342863" algn="l" defTabSz="342863" rtl="0" eaLnBrk="1" latinLnBrk="0" hangingPunct="1">
      <a:defRPr sz="1400" kern="1200">
        <a:solidFill>
          <a:schemeClr val="tx1"/>
        </a:solidFill>
        <a:latin typeface="+mn-lt"/>
        <a:ea typeface="+mn-ea"/>
        <a:cs typeface="+mn-cs"/>
      </a:defRPr>
    </a:lvl2pPr>
    <a:lvl3pPr marL="685723" algn="l" defTabSz="342863" rtl="0" eaLnBrk="1" latinLnBrk="0" hangingPunct="1">
      <a:defRPr sz="1400" kern="1200">
        <a:solidFill>
          <a:schemeClr val="tx1"/>
        </a:solidFill>
        <a:latin typeface="+mn-lt"/>
        <a:ea typeface="+mn-ea"/>
        <a:cs typeface="+mn-cs"/>
      </a:defRPr>
    </a:lvl3pPr>
    <a:lvl4pPr marL="1028585" algn="l" defTabSz="342863" rtl="0" eaLnBrk="1" latinLnBrk="0" hangingPunct="1">
      <a:defRPr sz="1400" kern="1200">
        <a:solidFill>
          <a:schemeClr val="tx1"/>
        </a:solidFill>
        <a:latin typeface="+mn-lt"/>
        <a:ea typeface="+mn-ea"/>
        <a:cs typeface="+mn-cs"/>
      </a:defRPr>
    </a:lvl4pPr>
    <a:lvl5pPr marL="1371446" algn="l" defTabSz="342863" rtl="0" eaLnBrk="1" latinLnBrk="0" hangingPunct="1">
      <a:defRPr sz="1400" kern="1200">
        <a:solidFill>
          <a:schemeClr val="tx1"/>
        </a:solidFill>
        <a:latin typeface="+mn-lt"/>
        <a:ea typeface="+mn-ea"/>
        <a:cs typeface="+mn-cs"/>
      </a:defRPr>
    </a:lvl5pPr>
    <a:lvl6pPr marL="1714307" algn="l" defTabSz="342863" rtl="0" eaLnBrk="1" latinLnBrk="0" hangingPunct="1">
      <a:defRPr sz="1400" kern="1200">
        <a:solidFill>
          <a:schemeClr val="tx1"/>
        </a:solidFill>
        <a:latin typeface="+mn-lt"/>
        <a:ea typeface="+mn-ea"/>
        <a:cs typeface="+mn-cs"/>
      </a:defRPr>
    </a:lvl6pPr>
    <a:lvl7pPr marL="2057168" algn="l" defTabSz="342863" rtl="0" eaLnBrk="1" latinLnBrk="0" hangingPunct="1">
      <a:defRPr sz="1400" kern="1200">
        <a:solidFill>
          <a:schemeClr val="tx1"/>
        </a:solidFill>
        <a:latin typeface="+mn-lt"/>
        <a:ea typeface="+mn-ea"/>
        <a:cs typeface="+mn-cs"/>
      </a:defRPr>
    </a:lvl7pPr>
    <a:lvl8pPr marL="2400028" algn="l" defTabSz="342863" rtl="0" eaLnBrk="1" latinLnBrk="0" hangingPunct="1">
      <a:defRPr sz="1400" kern="1200">
        <a:solidFill>
          <a:schemeClr val="tx1"/>
        </a:solidFill>
        <a:latin typeface="+mn-lt"/>
        <a:ea typeface="+mn-ea"/>
        <a:cs typeface="+mn-cs"/>
      </a:defRPr>
    </a:lvl8pPr>
    <a:lvl9pPr marL="2742890" algn="l" defTabSz="342863"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2">
          <p15:clr>
            <a:srgbClr val="A4A3A4"/>
          </p15:clr>
        </p15:guide>
        <p15:guide id="2" orient="horz" pos="744">
          <p15:clr>
            <a:srgbClr val="A4A3A4"/>
          </p15:clr>
        </p15:guide>
        <p15:guide id="3" pos="522">
          <p15:clr>
            <a:srgbClr val="A4A3A4"/>
          </p15:clr>
        </p15:guide>
        <p15:guide id="4" pos="2904">
          <p15:clr>
            <a:srgbClr val="A4A3A4"/>
          </p15:clr>
        </p15:guide>
        <p15:guide id="5" pos="4622">
          <p15:clr>
            <a:srgbClr val="A4A3A4"/>
          </p15:clr>
        </p15:guide>
        <p15:guide id="6" orient="horz" pos="1256">
          <p15:clr>
            <a:srgbClr val="A4A3A4"/>
          </p15:clr>
        </p15:guide>
        <p15:guide id="7" orient="horz" pos="4989">
          <p15:clr>
            <a:srgbClr val="A4A3A4"/>
          </p15:clr>
        </p15:guide>
        <p15:guide id="8" pos="588">
          <p15:clr>
            <a:srgbClr val="A4A3A4"/>
          </p15:clr>
        </p15:guide>
        <p15:guide id="9" pos="4610">
          <p15:clr>
            <a:srgbClr val="A4A3A4"/>
          </p15:clr>
        </p15:guide>
        <p15:guide id="10" pos="8694">
          <p15:clr>
            <a:srgbClr val="A4A3A4"/>
          </p15:clr>
        </p15:guide>
        <p15:guide id="11" orient="horz" pos="2295">
          <p15:clr>
            <a:srgbClr val="A4A3A4"/>
          </p15:clr>
        </p15:guide>
        <p15:guide id="12" orient="horz" pos="465">
          <p15:clr>
            <a:srgbClr val="A4A3A4"/>
          </p15:clr>
        </p15:guide>
        <p15:guide id="13" orient="horz" pos="785">
          <p15:clr>
            <a:srgbClr val="A4A3A4"/>
          </p15:clr>
        </p15:guide>
        <p15:guide id="14" orient="horz" pos="3107">
          <p15:clr>
            <a:srgbClr val="A4A3A4"/>
          </p15:clr>
        </p15:guide>
        <p15:guide id="15" pos="278">
          <p15:clr>
            <a:srgbClr val="A4A3A4"/>
          </p15:clr>
        </p15:guide>
        <p15:guide id="16" pos="1860">
          <p15:clr>
            <a:srgbClr val="A4A3A4"/>
          </p15:clr>
        </p15:guide>
        <p15:guide id="17" pos="368">
          <p15:clr>
            <a:srgbClr val="A4A3A4"/>
          </p15:clr>
        </p15:guide>
        <p15:guide id="18" pos="2956">
          <p15:clr>
            <a:srgbClr val="A4A3A4"/>
          </p15:clr>
        </p15:guide>
        <p15:guide id="19" pos="5466">
          <p15:clr>
            <a:srgbClr val="A4A3A4"/>
          </p15:clr>
        </p15:guide>
      </p15:sldGuideLst>
    </p:ext>
    <p:ext uri="{2D200454-40CA-4A62-9FC3-DE9A4176ACB9}">
      <p15:notesGuideLst xmlns:p15="http://schemas.microsoft.com/office/powerpoint/2012/main">
        <p15:guide id="1" orient="horz" pos="2951">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57"/>
    <p:restoredTop sz="91085"/>
  </p:normalViewPr>
  <p:slideViewPr>
    <p:cSldViewPr snapToGrid="0" snapToObjects="1">
      <p:cViewPr>
        <p:scale>
          <a:sx n="110" d="100"/>
          <a:sy n="110" d="100"/>
        </p:scale>
        <p:origin x="1400" y="568"/>
      </p:cViewPr>
      <p:guideLst>
        <p:guide orient="horz" pos="4592"/>
        <p:guide orient="horz" pos="744"/>
        <p:guide pos="522"/>
        <p:guide pos="2904"/>
        <p:guide pos="4622"/>
        <p:guide orient="horz" pos="1256"/>
        <p:guide orient="horz" pos="4989"/>
        <p:guide pos="588"/>
        <p:guide pos="4610"/>
        <p:guide pos="8694"/>
        <p:guide orient="horz" pos="2295"/>
        <p:guide orient="horz" pos="465"/>
        <p:guide orient="horz" pos="785"/>
        <p:guide orient="horz" pos="3107"/>
        <p:guide pos="278"/>
        <p:guide pos="1860"/>
        <p:guide pos="368"/>
        <p:guide pos="2956"/>
        <p:guide pos="546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guide orient="horz" pos="2951"/>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DB934A1F-EA47-2A40-8F8A-F3BD2228AE06}" type="datetimeFigureOut">
              <a:rPr lang="en-US" smtClean="0"/>
              <a:t>7/14/17</a:t>
            </a:fld>
            <a:endParaRPr lang="en-US"/>
          </a:p>
        </p:txBody>
      </p:sp>
      <p:sp>
        <p:nvSpPr>
          <p:cNvPr id="4" name="Slide Image Placeholder 3"/>
          <p:cNvSpPr>
            <a:spLocks noGrp="1" noRot="1" noChangeAspect="1"/>
          </p:cNvSpPr>
          <p:nvPr>
            <p:ph type="sldImg" idx="2"/>
          </p:nvPr>
        </p:nvSpPr>
        <p:spPr>
          <a:xfrm>
            <a:off x="739775" y="1171575"/>
            <a:ext cx="5622925" cy="3162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508500"/>
            <a:ext cx="5683250" cy="36893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9525"/>
            <a:ext cx="3078163"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899525"/>
            <a:ext cx="3078163" cy="469900"/>
          </a:xfrm>
          <a:prstGeom prst="rect">
            <a:avLst/>
          </a:prstGeom>
        </p:spPr>
        <p:txBody>
          <a:bodyPr vert="horz" lIns="91440" tIns="45720" rIns="91440" bIns="45720" rtlCol="0" anchor="b"/>
          <a:lstStyle>
            <a:lvl1pPr algn="r">
              <a:defRPr sz="1200"/>
            </a:lvl1pPr>
          </a:lstStyle>
          <a:p>
            <a:fld id="{C7D2B1FA-AA6E-A94A-B7B4-1B8B307FB91D}" type="slidenum">
              <a:rPr lang="en-US" smtClean="0"/>
              <a:t>‹#›</a:t>
            </a:fld>
            <a:endParaRPr lang="en-US"/>
          </a:p>
        </p:txBody>
      </p:sp>
    </p:spTree>
    <p:extLst>
      <p:ext uri="{BB962C8B-B14F-4D97-AF65-F5344CB8AC3E}">
        <p14:creationId xmlns:p14="http://schemas.microsoft.com/office/powerpoint/2010/main" val="190279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10248" y="2098616"/>
            <a:ext cx="5681980" cy="6800712"/>
          </a:xfrm>
        </p:spPr>
        <p:txBody>
          <a:bodyPr/>
          <a:lstStyle/>
          <a:p>
            <a:pPr marL="0" lvl="0" indent="0">
              <a:lnSpc>
                <a:spcPct val="90000"/>
              </a:lnSpc>
              <a:buFont typeface="Arial" charset="0"/>
              <a:buNone/>
            </a:pPr>
            <a:r>
              <a:rPr lang="en-US" sz="1200" dirty="0" smtClean="0">
                <a:solidFill>
                  <a:schemeClr val="accent2"/>
                </a:solidFill>
                <a:latin typeface="Arial"/>
                <a:cs typeface="Arial"/>
              </a:rPr>
              <a:t>We </a:t>
            </a:r>
            <a:r>
              <a:rPr lang="en-US" sz="1200" baseline="0" dirty="0" smtClean="0">
                <a:solidFill>
                  <a:schemeClr val="accent2"/>
                </a:solidFill>
                <a:latin typeface="Arial"/>
                <a:cs typeface="Arial"/>
              </a:rPr>
              <a:t>need to break this problem down into smaller phases. The first phase is Day1 Automation. This is where you should look at getting started. It lays the foundation for the sophisticated Automation that you want to build for your organization.</a:t>
            </a:r>
          </a:p>
          <a:p>
            <a:pPr marL="0" lvl="0" indent="0">
              <a:lnSpc>
                <a:spcPct val="90000"/>
              </a:lnSpc>
              <a:buFont typeface="Arial" charset="0"/>
              <a:buNone/>
            </a:pPr>
            <a:endParaRPr lang="en-US" sz="1200" baseline="0" dirty="0" smtClean="0">
              <a:solidFill>
                <a:schemeClr val="accent2"/>
              </a:solidFill>
              <a:latin typeface="Arial"/>
              <a:cs typeface="Arial"/>
            </a:endParaRPr>
          </a:p>
          <a:p>
            <a:pPr marL="0" marR="0" lvl="0" indent="0" algn="l" defTabSz="914400" rtl="0" eaLnBrk="1" fontAlgn="auto" latinLnBrk="0" hangingPunct="1">
              <a:lnSpc>
                <a:spcPct val="90000"/>
              </a:lnSpc>
              <a:spcBef>
                <a:spcPts val="0"/>
              </a:spcBef>
              <a:spcAft>
                <a:spcPts val="0"/>
              </a:spcAft>
              <a:buClrTx/>
              <a:buSzTx/>
              <a:buFont typeface="Arial" charset="0"/>
              <a:buNone/>
              <a:tabLst/>
              <a:defRPr/>
            </a:pPr>
            <a:r>
              <a:rPr lang="en-US" sz="1200" baseline="0" dirty="0" smtClean="0">
                <a:solidFill>
                  <a:schemeClr val="accent2"/>
                </a:solidFill>
                <a:latin typeface="Arial"/>
                <a:cs typeface="Arial"/>
              </a:rPr>
              <a:t>Day1 Automation lets you ease into the Automation transformation journey. It targets the low-hanging fruits such as communicating with devices using standards-based interfaces, using tools or writing scripts to automate device provisioning, automating daily operation tasks. There is a famous story about how Jeff </a:t>
            </a:r>
            <a:r>
              <a:rPr lang="en-US" sz="1200" baseline="0" dirty="0" err="1" smtClean="0">
                <a:solidFill>
                  <a:schemeClr val="accent2"/>
                </a:solidFill>
                <a:latin typeface="Arial"/>
                <a:cs typeface="Arial"/>
              </a:rPr>
              <a:t>Besos</a:t>
            </a:r>
            <a:r>
              <a:rPr lang="en-US" sz="1200" baseline="0" dirty="0" smtClean="0">
                <a:solidFill>
                  <a:schemeClr val="accent2"/>
                </a:solidFill>
                <a:latin typeface="Arial"/>
                <a:cs typeface="Arial"/>
              </a:rPr>
              <a:t> wrote an internal memo around 2002 mandating all the engineering teams to use only service APIs to communicate with customers and across teams. This change was fundamental in Amazon making the shift from being a ‘book seller’ to world’s largest ‘Cloud infrastructure provider’. Therefore importance of this step cannot be overstated.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This phase is also referred to as Human-driven automation because the Human instructs the machine to perform certain tasks in a programmatic way. Also, in most cases the communication here is one-way or open-loop from the Human to the machine.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The next phase is Day2 or Event-driven automation. Once we have provisioned a device with Day1 automation and it is in service, we want to collect information from this device to understand how it is performing and to fine-tune its performance as required. So we build a closed-feedback-loop between the machine and the human. The device sends data on key metrics using telemetry and we use automation to detect events based on these metrics and take action on these events. While this may seem like a fully automated cycle where there is no role for the Human, the Human actually plays an important role here to build the Rule-based logic that drives this engine. This phase elevates the role of the Human as the brain that ties the events to business logic and builds rules that determine the action to be taken on these events. </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The next phase in this evolution is Day N or Machine-driven automation where machines are not just taking actions on the defined rules, they are </a:t>
            </a:r>
            <a:r>
              <a:rPr lang="en-US" sz="1200" baseline="0" dirty="0" err="1" smtClean="0">
                <a:solidFill>
                  <a:schemeClr val="accent2"/>
                </a:solidFill>
                <a:latin typeface="Arial"/>
                <a:cs typeface="Arial"/>
              </a:rPr>
              <a:t>laso</a:t>
            </a:r>
            <a:r>
              <a:rPr lang="en-US" sz="1200" baseline="0" dirty="0" smtClean="0">
                <a:solidFill>
                  <a:schemeClr val="accent2"/>
                </a:solidFill>
                <a:latin typeface="Arial"/>
                <a:cs typeface="Arial"/>
              </a:rPr>
              <a:t> defining the rules. </a:t>
            </a:r>
            <a:r>
              <a:rPr lang="en-US" sz="1200" baseline="0" dirty="0" err="1" smtClean="0">
                <a:solidFill>
                  <a:schemeClr val="accent2"/>
                </a:solidFill>
                <a:latin typeface="Arial"/>
                <a:cs typeface="Arial"/>
              </a:rPr>
              <a:t>Ofcourse</a:t>
            </a:r>
            <a:r>
              <a:rPr lang="en-US" sz="1200" baseline="0" dirty="0" smtClean="0">
                <a:solidFill>
                  <a:schemeClr val="accent2"/>
                </a:solidFill>
                <a:latin typeface="Arial"/>
                <a:cs typeface="Arial"/>
              </a:rPr>
              <a:t>, they do call in the Human when they get stuck and don</a:t>
            </a:r>
            <a:r>
              <a:rPr lang="uk-UA" sz="1200" baseline="0" dirty="0" smtClean="0">
                <a:solidFill>
                  <a:schemeClr val="accent2"/>
                </a:solidFill>
                <a:latin typeface="Arial"/>
                <a:cs typeface="Arial"/>
              </a:rPr>
              <a:t>’</a:t>
            </a:r>
            <a:r>
              <a:rPr lang="en-US" sz="1200" baseline="0" dirty="0" smtClean="0">
                <a:solidFill>
                  <a:schemeClr val="accent2"/>
                </a:solidFill>
                <a:latin typeface="Arial"/>
                <a:cs typeface="Arial"/>
              </a:rPr>
              <a:t>t know what to do.</a:t>
            </a:r>
          </a:p>
          <a:p>
            <a:pPr marL="0" lvl="0" indent="0">
              <a:lnSpc>
                <a:spcPct val="90000"/>
              </a:lnSpc>
              <a:buFont typeface="Arial" charset="0"/>
              <a:buNone/>
            </a:pPr>
            <a:endParaRPr lang="en-US" sz="1200" baseline="0" dirty="0" smtClean="0">
              <a:solidFill>
                <a:schemeClr val="accent2"/>
              </a:solidFill>
              <a:latin typeface="Arial"/>
              <a:cs typeface="Arial"/>
            </a:endParaRPr>
          </a:p>
          <a:p>
            <a:pPr marL="0" lvl="0" indent="0">
              <a:lnSpc>
                <a:spcPct val="90000"/>
              </a:lnSpc>
              <a:buFont typeface="Arial" charset="0"/>
              <a:buNone/>
            </a:pPr>
            <a:r>
              <a:rPr lang="en-US" sz="1200" baseline="0" dirty="0" smtClean="0">
                <a:solidFill>
                  <a:schemeClr val="accent2"/>
                </a:solidFill>
                <a:latin typeface="Arial"/>
                <a:cs typeface="Arial"/>
              </a:rPr>
              <a:t>So, this is how the Network Automation will evolve, now lets look at the tools that will make this happen.</a:t>
            </a:r>
          </a:p>
          <a:p>
            <a:pPr marL="0" lvl="0" indent="0">
              <a:lnSpc>
                <a:spcPct val="90000"/>
              </a:lnSpc>
              <a:buFont typeface="Arial" charset="0"/>
              <a:buNone/>
            </a:pPr>
            <a:r>
              <a:rPr lang="en-US" sz="1200" baseline="0" dirty="0" smtClean="0">
                <a:solidFill>
                  <a:schemeClr val="accent2"/>
                </a:solidFill>
                <a:latin typeface="Arial"/>
                <a:cs typeface="Arial"/>
              </a:rPr>
              <a:t> </a:t>
            </a:r>
          </a:p>
        </p:txBody>
      </p:sp>
      <p:sp>
        <p:nvSpPr>
          <p:cNvPr id="4" name="Slide Number Placeholder 3"/>
          <p:cNvSpPr>
            <a:spLocks noGrp="1"/>
          </p:cNvSpPr>
          <p:nvPr>
            <p:ph type="sldNum" sz="quarter" idx="10"/>
          </p:nvPr>
        </p:nvSpPr>
        <p:spPr/>
        <p:txBody>
          <a:bodyPr/>
          <a:lstStyle/>
          <a:p>
            <a:fld id="{51705833-42E9-489E-A1FC-8F8C42FC7CF8}" type="slidenum">
              <a:rPr lang="en-US" smtClean="0"/>
              <a:pPr/>
              <a:t>4</a:t>
            </a:fld>
            <a:endParaRPr lang="en-US" dirty="0"/>
          </a:p>
        </p:txBody>
      </p:sp>
      <p:sp>
        <p:nvSpPr>
          <p:cNvPr id="7" name="Slide Image Placeholder 6"/>
          <p:cNvSpPr>
            <a:spLocks noGrp="1" noRot="1" noChangeAspect="1"/>
          </p:cNvSpPr>
          <p:nvPr>
            <p:ph type="sldImg"/>
          </p:nvPr>
        </p:nvSpPr>
        <p:spPr>
          <a:xfrm>
            <a:off x="725488" y="354013"/>
            <a:ext cx="2809875" cy="1581150"/>
          </a:xfrm>
        </p:spPr>
      </p:sp>
    </p:spTree>
    <p:extLst>
      <p:ext uri="{BB962C8B-B14F-4D97-AF65-F5344CB8AC3E}">
        <p14:creationId xmlns:p14="http://schemas.microsoft.com/office/powerpoint/2010/main" val="112843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38491A7-CDAE-6648-97E4-398EE75EB383}" type="slidenum">
              <a:rPr lang="en-US" smtClean="0"/>
              <a:pPr/>
              <a:t>15</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51954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16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171659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20</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93561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21</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52769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39</a:t>
            </a:fld>
            <a:endParaRPr lang="en-US"/>
          </a:p>
        </p:txBody>
      </p:sp>
    </p:spTree>
    <p:extLst>
      <p:ext uri="{BB962C8B-B14F-4D97-AF65-F5344CB8AC3E}">
        <p14:creationId xmlns:p14="http://schemas.microsoft.com/office/powerpoint/2010/main" val="1265098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46</a:t>
            </a:fld>
            <a:endParaRPr lang="en-US"/>
          </a:p>
        </p:txBody>
      </p:sp>
    </p:spTree>
    <p:extLst>
      <p:ext uri="{BB962C8B-B14F-4D97-AF65-F5344CB8AC3E}">
        <p14:creationId xmlns:p14="http://schemas.microsoft.com/office/powerpoint/2010/main" val="70276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47</a:t>
            </a:fld>
            <a:endParaRPr lang="en-US"/>
          </a:p>
        </p:txBody>
      </p:sp>
    </p:spTree>
    <p:extLst>
      <p:ext uri="{BB962C8B-B14F-4D97-AF65-F5344CB8AC3E}">
        <p14:creationId xmlns:p14="http://schemas.microsoft.com/office/powerpoint/2010/main" val="691640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48</a:t>
            </a:fld>
            <a:endParaRPr lang="en-US"/>
          </a:p>
        </p:txBody>
      </p:sp>
    </p:spTree>
    <p:extLst>
      <p:ext uri="{BB962C8B-B14F-4D97-AF65-F5344CB8AC3E}">
        <p14:creationId xmlns:p14="http://schemas.microsoft.com/office/powerpoint/2010/main" val="28854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49</a:t>
            </a:fld>
            <a:endParaRPr lang="en-US"/>
          </a:p>
        </p:txBody>
      </p:sp>
    </p:spTree>
    <p:extLst>
      <p:ext uri="{BB962C8B-B14F-4D97-AF65-F5344CB8AC3E}">
        <p14:creationId xmlns:p14="http://schemas.microsoft.com/office/powerpoint/2010/main" val="18551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DevOps,</a:t>
            </a:r>
            <a:r>
              <a:rPr lang="en-US" baseline="0" dirty="0" smtClean="0"/>
              <a:t> </a:t>
            </a:r>
            <a:r>
              <a:rPr lang="en-US" dirty="0" smtClean="0"/>
              <a:t>Machine learning, Artificial</a:t>
            </a:r>
            <a:r>
              <a:rPr lang="en-US" baseline="0" dirty="0" smtClean="0"/>
              <a:t> intelligence are all somewhere along their journey on the Gartner hype-cycle and as is always the case with any technology on the hype-cycle, there is a soup of tools and buzzwords that surround it. This is another one of those soups that lists some of the important tools that in relation to Automation. </a:t>
            </a:r>
          </a:p>
        </p:txBody>
      </p:sp>
      <p:sp>
        <p:nvSpPr>
          <p:cNvPr id="4" name="Slide Number Placeholder 3"/>
          <p:cNvSpPr>
            <a:spLocks noGrp="1"/>
          </p:cNvSpPr>
          <p:nvPr>
            <p:ph type="sldNum" sz="quarter" idx="10"/>
          </p:nvPr>
        </p:nvSpPr>
        <p:spPr/>
        <p:txBody>
          <a:bodyPr/>
          <a:lstStyle/>
          <a:p>
            <a:fld id="{5017941D-0567-DD4A-B138-72D6B0B2A7CC}" type="slidenum">
              <a:rPr lang="en-US" smtClean="0"/>
              <a:t>5</a:t>
            </a:fld>
            <a:endParaRPr lang="en-US"/>
          </a:p>
        </p:txBody>
      </p:sp>
    </p:spTree>
    <p:extLst>
      <p:ext uri="{BB962C8B-B14F-4D97-AF65-F5344CB8AC3E}">
        <p14:creationId xmlns:p14="http://schemas.microsoft.com/office/powerpoint/2010/main" val="494469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a:t>
            </a:r>
            <a:r>
              <a:rPr lang="en-US" baseline="0" dirty="0" smtClean="0"/>
              <a:t> to classify these tools into the phases that we just discussed. Now, if you a familiar with some or all of the tools, you would notice that this classification is not perfect. For example, one could argue that technologies </a:t>
            </a:r>
            <a:r>
              <a:rPr lang="en-US" baseline="0" dirty="0" err="1" smtClean="0"/>
              <a:t>ilke</a:t>
            </a:r>
            <a:r>
              <a:rPr lang="en-US" baseline="0" dirty="0" smtClean="0"/>
              <a:t> YAML and XML are more foundational and are not specific to any phase or that scripting languages like Python &amp; Ruby have a role to play in Day 1, Human-driven automation. The point of this slide is to provide some high-level guidance on which tools and technologies to focus on during Day1, Day2 or </a:t>
            </a:r>
            <a:r>
              <a:rPr lang="en-US" baseline="0" dirty="0" err="1" smtClean="0"/>
              <a:t>DayN</a:t>
            </a:r>
            <a:r>
              <a:rPr lang="en-US" baseline="0" dirty="0" smtClean="0"/>
              <a:t> of your Automation journey. Your mileage may vary.</a:t>
            </a:r>
          </a:p>
        </p:txBody>
      </p:sp>
      <p:sp>
        <p:nvSpPr>
          <p:cNvPr id="4" name="Slide Number Placeholder 3"/>
          <p:cNvSpPr>
            <a:spLocks noGrp="1"/>
          </p:cNvSpPr>
          <p:nvPr>
            <p:ph type="sldNum" sz="quarter" idx="10"/>
          </p:nvPr>
        </p:nvSpPr>
        <p:spPr/>
        <p:txBody>
          <a:bodyPr/>
          <a:lstStyle/>
          <a:p>
            <a:fld id="{5017941D-0567-DD4A-B138-72D6B0B2A7CC}" type="slidenum">
              <a:rPr lang="en-US" smtClean="0"/>
              <a:t>6</a:t>
            </a:fld>
            <a:endParaRPr lang="en-US"/>
          </a:p>
        </p:txBody>
      </p:sp>
    </p:spTree>
    <p:extLst>
      <p:ext uri="{BB962C8B-B14F-4D97-AF65-F5344CB8AC3E}">
        <p14:creationId xmlns:p14="http://schemas.microsoft.com/office/powerpoint/2010/main" val="206563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software development</a:t>
            </a:r>
            <a:r>
              <a:rPr lang="en-US" baseline="0" dirty="0" smtClean="0"/>
              <a:t> houses have been following the software lifecycle methodologies for a long-time to consistently churn out quality code. This </a:t>
            </a:r>
            <a:r>
              <a:rPr lang="en-US" baseline="0" dirty="0" err="1" smtClean="0"/>
              <a:t>processe</a:t>
            </a:r>
            <a:r>
              <a:rPr lang="en-US" baseline="0" dirty="0" smtClean="0"/>
              <a:t> has evolved over time from the traditional Waterfall methodology to an Agile based methodology.  Now this Agile methodology is being combined with learnings from the DevOps revolution. The impact of this change has been very positive on the software development industry and its helped to improve the quality and velocity at which code is churned and reduce the risk. </a:t>
            </a:r>
          </a:p>
          <a:p>
            <a:endParaRPr lang="en-US" baseline="0" dirty="0" smtClean="0"/>
          </a:p>
          <a:p>
            <a:r>
              <a:rPr lang="en-US" baseline="0" dirty="0" smtClean="0"/>
              <a:t>This increased velocity and reduced risk has been made possible by using concepts like Source control, Continuous Integration and Continuous Delivery that help organizations to build a repeatable, self-sustaining software development pipeline. </a:t>
            </a:r>
          </a:p>
          <a:p>
            <a:endParaRPr lang="en-US" baseline="0" dirty="0" smtClean="0"/>
          </a:p>
          <a:p>
            <a:r>
              <a:rPr lang="en-US" baseline="0" dirty="0" smtClean="0"/>
              <a:t>===Optional (TL;DR)===</a:t>
            </a:r>
          </a:p>
          <a:p>
            <a:r>
              <a:rPr lang="en-US" baseline="0" dirty="0" smtClean="0"/>
              <a:t>The pipeline begins with the build process where the developer commits code to the source control repository. Source control has been around for a while, however the processes around it are changing with the DevOps mentality. The idea is to have a single branch of code (not multiple code branches) that received regular commits in small batches. These changes go through a continual and automated test process and the results of the tests are fed back to the developer. This is the Continuous integration process. Once the build passes testing, it is automatically deployed into production through the Continuous Deployment process.</a:t>
            </a:r>
          </a:p>
          <a:p>
            <a:endParaRPr lang="en-US" baseline="0" dirty="0" smtClean="0"/>
          </a:p>
          <a:p>
            <a:r>
              <a:rPr lang="en-US" baseline="0" dirty="0" smtClean="0"/>
              <a:t>The developer is responsible for the entire lifecycle from writing code to write tests, to fixing bugs and supporting production. </a:t>
            </a:r>
          </a:p>
          <a:p>
            <a:r>
              <a:rPr lang="en-US" baseline="0" dirty="0" smtClean="0"/>
              <a:t>===/Optional===</a:t>
            </a:r>
          </a:p>
          <a:p>
            <a:endParaRPr lang="en-US" baseline="0" dirty="0" smtClean="0"/>
          </a:p>
          <a:p>
            <a:r>
              <a:rPr lang="en-US" baseline="0" dirty="0" smtClean="0"/>
              <a:t>What you get at the end of this process is the Application that gets deployed in production. Typically the software development lifecycle ends here. However, this entire lifecycle works on the assumption that the infrastructure required to support the effort is already available for use. This assumption has been a cause of frustration because it is flawed. As we all know, setting up Datacenter infrastructure does not happen overnight and it can sometimes derail the complete delivery schedule. The solution to this problem is Configuration management  or ‘Infrastructure as code’. The idea is pretty simple. Treat your infrastructure just like you treat your code. Build a repeatable, self-sustaining pipeline for your infrastructure build up just like you would for your software. Tools such as Puppet, Chef, Ansible and </a:t>
            </a:r>
            <a:r>
              <a:rPr lang="en-US" baseline="0" dirty="0" err="1" smtClean="0"/>
              <a:t>Saltstack</a:t>
            </a:r>
            <a:r>
              <a:rPr lang="en-US" baseline="0" dirty="0" smtClean="0"/>
              <a:t> help you to automate the entire process of building up your server infrastructure right from the bare metal server to the OS, middleware and their dependencies. This significantly changes how we look at Datacenter infrastructure deployment and takes out a major bottleneck in bringing features to customers faster.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now we have the entire stack sorted all the way from the bare metal server to the delivery of the application. But what about the network?</a:t>
            </a:r>
            <a:endParaRPr lang="en-US"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017941D-0567-DD4A-B138-72D6B0B2A7CC}" type="slidenum">
              <a:rPr lang="en-US" smtClean="0"/>
              <a:t>7</a:t>
            </a:fld>
            <a:endParaRPr lang="en-US"/>
          </a:p>
        </p:txBody>
      </p:sp>
    </p:spTree>
    <p:extLst>
      <p:ext uri="{BB962C8B-B14F-4D97-AF65-F5344CB8AC3E}">
        <p14:creationId xmlns:p14="http://schemas.microsoft.com/office/powerpoint/2010/main" val="196041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2B1FA-AA6E-A94A-B7B4-1B8B307FB91D}" type="slidenum">
              <a:rPr lang="en-US" smtClean="0"/>
              <a:t>8</a:t>
            </a:fld>
            <a:endParaRPr lang="en-US"/>
          </a:p>
        </p:txBody>
      </p:sp>
    </p:spTree>
    <p:extLst>
      <p:ext uri="{BB962C8B-B14F-4D97-AF65-F5344CB8AC3E}">
        <p14:creationId xmlns:p14="http://schemas.microsoft.com/office/powerpoint/2010/main" val="188898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10</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1484469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390525"/>
            <a:ext cx="4686300" cy="26368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BF632-EDF6-4A6E-A64B-7969FA2EF138}" type="slidenum">
              <a:rPr lang="en-US" smtClean="0"/>
              <a:pPr/>
              <a:t>11</a:t>
            </a:fld>
            <a:endParaRPr lang="en-US"/>
          </a:p>
        </p:txBody>
      </p:sp>
    </p:spTree>
    <p:extLst>
      <p:ext uri="{BB962C8B-B14F-4D97-AF65-F5344CB8AC3E}">
        <p14:creationId xmlns:p14="http://schemas.microsoft.com/office/powerpoint/2010/main" val="99930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13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30621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3A14B09-7C50-4114-8675-D6CC4E79564E}" type="slidenum">
              <a:rPr lang="en-US" smtClean="0"/>
              <a:pPr/>
              <a:t>14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lvl="0">
              <a:defRPr/>
            </a:pPr>
            <a:endParaRPr lang="en-US" dirty="0">
              <a:solidFill>
                <a:prstClr val="black"/>
              </a:solidFill>
            </a:endParaRPr>
          </a:p>
        </p:txBody>
      </p:sp>
    </p:spTree>
    <p:extLst>
      <p:ext uri="{BB962C8B-B14F-4D97-AF65-F5344CB8AC3E}">
        <p14:creationId xmlns:p14="http://schemas.microsoft.com/office/powerpoint/2010/main" val="643870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3" name="Picture 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8502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_Box_2">
    <p:spTree>
      <p:nvGrpSpPr>
        <p:cNvPr id="1" name=""/>
        <p:cNvGrpSpPr/>
        <p:nvPr/>
      </p:nvGrpSpPr>
      <p:grpSpPr>
        <a:xfrm>
          <a:off x="0" y="0"/>
          <a:ext cx="0" cy="0"/>
          <a:chOff x="0" y="0"/>
          <a:chExt cx="0" cy="0"/>
        </a:xfrm>
      </p:grpSpPr>
      <p:pic>
        <p:nvPicPr>
          <p:cNvPr id="18" name="Picture 17"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hasCustomPrompt="1"/>
          </p:nvPr>
        </p:nvSpPr>
        <p:spPr>
          <a:xfrm>
            <a:off x="450527"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0" name="Content Placeholder 2"/>
          <p:cNvSpPr>
            <a:spLocks noGrp="1"/>
          </p:cNvSpPr>
          <p:nvPr>
            <p:ph idx="12" hasCustomPrompt="1"/>
          </p:nvPr>
        </p:nvSpPr>
        <p:spPr>
          <a:xfrm>
            <a:off x="3228653"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1" name="Content Placeholder 2"/>
          <p:cNvSpPr>
            <a:spLocks noGrp="1"/>
          </p:cNvSpPr>
          <p:nvPr>
            <p:ph idx="13" hasCustomPrompt="1"/>
          </p:nvPr>
        </p:nvSpPr>
        <p:spPr>
          <a:xfrm>
            <a:off x="6006779" y="2171702"/>
            <a:ext cx="2668911" cy="1833563"/>
          </a:xfrm>
          <a:prstGeom prst="rect">
            <a:avLst/>
          </a:prstGeom>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5" name="Content Placeholder 2"/>
          <p:cNvSpPr>
            <a:spLocks noGrp="1"/>
          </p:cNvSpPr>
          <p:nvPr>
            <p:ph idx="14" hasCustomPrompt="1"/>
          </p:nvPr>
        </p:nvSpPr>
        <p:spPr>
          <a:xfrm>
            <a:off x="450527" y="1790700"/>
            <a:ext cx="2668911" cy="317500"/>
          </a:xfrm>
          <a:prstGeom prst="rect">
            <a:avLst/>
          </a:prstGeom>
          <a:solidFill>
            <a:schemeClr val="accent1">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6" name="Content Placeholder 2"/>
          <p:cNvSpPr>
            <a:spLocks noGrp="1"/>
          </p:cNvSpPr>
          <p:nvPr>
            <p:ph idx="15" hasCustomPrompt="1"/>
          </p:nvPr>
        </p:nvSpPr>
        <p:spPr>
          <a:xfrm>
            <a:off x="3228653" y="1790700"/>
            <a:ext cx="2668911" cy="317500"/>
          </a:xfrm>
          <a:prstGeom prst="rect">
            <a:avLst/>
          </a:prstGeom>
          <a:solidFill>
            <a:schemeClr val="accent4">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7" name="Content Placeholder 2"/>
          <p:cNvSpPr>
            <a:spLocks noGrp="1"/>
          </p:cNvSpPr>
          <p:nvPr>
            <p:ph idx="16" hasCustomPrompt="1"/>
          </p:nvPr>
        </p:nvSpPr>
        <p:spPr>
          <a:xfrm>
            <a:off x="6006779" y="1790700"/>
            <a:ext cx="2668911" cy="317500"/>
          </a:xfrm>
          <a:prstGeom prst="rect">
            <a:avLst/>
          </a:prstGeom>
          <a:solidFill>
            <a:schemeClr val="accent5">
              <a:lumMod val="60000"/>
              <a:lumOff val="40000"/>
            </a:schemeClr>
          </a:solidFill>
          <a:ln w="6350" cmpd="sng">
            <a:no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2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6" name="TextBox 2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3" name="Picture 2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028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pic>
        <p:nvPicPr>
          <p:cNvPr id="16" name="Picture 15"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4"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5" name="Picture 14"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3" name="TextBox 1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996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5" name="Picture 4" descr="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p:nvSpPr>
        <p:spPr>
          <a:xfrm rot="10800000" flipH="1">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3" name="Rectangle 2"/>
          <p:cNvSpPr/>
          <p:nvPr/>
        </p:nvSpPr>
        <p:spPr>
          <a:xfrm>
            <a:off x="0" y="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60000"/>
                    <a:lumOff val="4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60000"/>
                    <a:lumOff val="4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3" name="Picture 2" descr="cover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a:xfrm>
            <a:off x="0" y="0"/>
            <a:ext cx="9144000" cy="150368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8" name="Rectangle 7"/>
          <p:cNvSpPr/>
          <p:nvPr/>
        </p:nvSpPr>
        <p:spPr>
          <a:xfrm rot="10800000">
            <a:off x="0" y="3434080"/>
            <a:ext cx="9144000" cy="170942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0" name="Title 5"/>
          <p:cNvSpPr>
            <a:spLocks noGrp="1"/>
          </p:cNvSpPr>
          <p:nvPr>
            <p:ph type="title" hasCustomPrompt="1"/>
          </p:nvPr>
        </p:nvSpPr>
        <p:spPr>
          <a:xfrm>
            <a:off x="1" y="2082398"/>
            <a:ext cx="4627563" cy="1923604"/>
          </a:xfrm>
          <a:prstGeom prst="rect">
            <a:avLst/>
          </a:prstGeom>
          <a:solidFill>
            <a:srgbClr val="0A658D">
              <a:alpha val="4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13"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rgbClr val="B2E3F9"/>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17"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rgbClr val="B2E3F9"/>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8" name="Straight Connector 17"/>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912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3" name="Picture 2" descr="floo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rot="10800000">
            <a:off x="0" y="3434080"/>
            <a:ext cx="9144000" cy="170942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9" name="Picture 8" descr="juniper_cmyk.png"/>
          <p:cNvPicPr>
            <a:picLocks noChangeAspect="1"/>
          </p:cNvPicPr>
          <p:nvPr/>
        </p:nvPicPr>
        <p:blipFill>
          <a:blip r:embed="rId3" cstate="screen">
            <a:extLst>
              <a:ext uri="{BEBA8EAE-BF5A-486C-A8C5-ECC9F3942E4B}">
                <a14:imgProps xmlns:a14="http://schemas.microsoft.com/office/drawing/2010/main">
                  <a14:imgLayer r:embed="rId4">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7443519" y="270061"/>
            <a:ext cx="1425624" cy="389759"/>
          </a:xfrm>
          <a:prstGeom prst="rect">
            <a:avLst/>
          </a:prstGeom>
        </p:spPr>
      </p:pic>
      <p:sp>
        <p:nvSpPr>
          <p:cNvPr id="20" name="Title 5"/>
          <p:cNvSpPr>
            <a:spLocks noGrp="1"/>
          </p:cNvSpPr>
          <p:nvPr>
            <p:ph type="title" hasCustomPrompt="1"/>
          </p:nvPr>
        </p:nvSpPr>
        <p:spPr>
          <a:xfrm>
            <a:off x="1" y="2082398"/>
            <a:ext cx="4627563" cy="1923604"/>
          </a:xfrm>
          <a:prstGeom prst="rect">
            <a:avLst/>
          </a:prstGeom>
          <a:solidFill>
            <a:schemeClr val="accent1">
              <a:lumMod val="50000"/>
              <a:alpha val="37000"/>
            </a:scheme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1"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rgbClr val="B2E3F9"/>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2"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rgbClr val="B2E3F9"/>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6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2" name="Picture 1" descr="cov_2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a:xfrm rot="10800000">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0" name="Straight Connector 9"/>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24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3" name="Picture 2" descr="cov_4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tx1">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tx1">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8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2" name="Picture 1" descr="cov_5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accent2">
                  <a:lumMod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50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04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3" name="Picture 2" descr="cov_3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p:nvSpPr>
        <p:spPr>
          <a:xfrm>
            <a:off x="0" y="0"/>
            <a:ext cx="9144000" cy="2245360"/>
          </a:xfrm>
          <a:prstGeom prst="rect">
            <a:avLst/>
          </a:prstGeom>
          <a:gradFill flip="none" rotWithShape="1">
            <a:gsLst>
              <a:gs pos="0">
                <a:schemeClr val="tx1">
                  <a:lumMod val="50000"/>
                  <a:alpha val="7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9" name="Rectangle 8"/>
          <p:cNvSpPr/>
          <p:nvPr/>
        </p:nvSpPr>
        <p:spPr>
          <a:xfrm rot="10800000">
            <a:off x="0" y="2898140"/>
            <a:ext cx="9144000" cy="2245360"/>
          </a:xfrm>
          <a:prstGeom prst="rect">
            <a:avLst/>
          </a:prstGeom>
          <a:gradFill flip="none" rotWithShape="1">
            <a:gsLst>
              <a:gs pos="0">
                <a:schemeClr val="tx1">
                  <a:lumMod val="50000"/>
                  <a:alpha val="7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2" name="Picture 11" descr="juniper_wh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667" y="268888"/>
            <a:ext cx="1426104" cy="390020"/>
          </a:xfrm>
          <a:prstGeom prst="rect">
            <a:avLst/>
          </a:prstGeom>
        </p:spPr>
      </p:pic>
      <p:sp>
        <p:nvSpPr>
          <p:cNvPr id="19" name="Title 5"/>
          <p:cNvSpPr>
            <a:spLocks noGrp="1"/>
          </p:cNvSpPr>
          <p:nvPr>
            <p:ph type="title" hasCustomPrompt="1"/>
          </p:nvPr>
        </p:nvSpPr>
        <p:spPr>
          <a:xfrm>
            <a:off x="1" y="2082398"/>
            <a:ext cx="4627563" cy="1923604"/>
          </a:xfrm>
          <a:prstGeom prst="rect">
            <a:avLst/>
          </a:prstGeom>
          <a:solidFill>
            <a:srgbClr val="0A658D">
              <a:alpha val="48000"/>
            </a:srgbClr>
          </a:solidFill>
          <a:ln>
            <a:noFill/>
          </a:ln>
          <a:extLst/>
        </p:spPr>
        <p:txBody>
          <a:bodyPr wrap="square" lIns="274307" tIns="28574" rIns="57148" bIns="28574" anchor="b" anchorCtr="0">
            <a:noAutofit/>
          </a:bodyPr>
          <a:lstStyle>
            <a:lvl1pPr>
              <a:lnSpc>
                <a:spcPct val="95000"/>
              </a:lnSpc>
              <a:spcBef>
                <a:spcPts val="563"/>
              </a:spcBef>
              <a:spcAft>
                <a:spcPts val="0"/>
              </a:spcAft>
              <a:defRPr lang="en-US" sz="3800" b="0" spc="-38" baseline="0">
                <a:solidFill>
                  <a:srgbClr val="FFFFFF"/>
                </a:solidFill>
                <a:ea typeface="+mn-ea"/>
              </a:defRPr>
            </a:lvl1pPr>
          </a:lstStyle>
          <a:p>
            <a:pPr marL="0" lvl="0">
              <a:lnSpc>
                <a:spcPct val="80000"/>
              </a:lnSpc>
              <a:spcAft>
                <a:spcPts val="749"/>
              </a:spcAft>
            </a:pPr>
            <a:r>
              <a:rPr lang="en-US" dirty="0" smtClean="0"/>
              <a:t>CLICK TO EDIT MASTER TITLE STYLE</a:t>
            </a:r>
            <a:endParaRPr lang="en-US" dirty="0"/>
          </a:p>
        </p:txBody>
      </p:sp>
      <p:sp>
        <p:nvSpPr>
          <p:cNvPr id="20" name="Content Placeholder 12"/>
          <p:cNvSpPr>
            <a:spLocks noGrp="1"/>
          </p:cNvSpPr>
          <p:nvPr>
            <p:ph sz="quarter" idx="10"/>
          </p:nvPr>
        </p:nvSpPr>
        <p:spPr>
          <a:xfrm>
            <a:off x="2910" y="4134122"/>
            <a:ext cx="4622236" cy="342993"/>
          </a:xfrm>
          <a:prstGeom prst="rect">
            <a:avLst/>
          </a:prstGeom>
          <a:noFill/>
          <a:ln>
            <a:noFill/>
          </a:ln>
        </p:spPr>
        <p:txBody>
          <a:bodyPr lIns="274307" tIns="28574" rIns="57148" bIns="28574">
            <a:noAutofit/>
          </a:bodyPr>
          <a:lstStyle>
            <a:lvl1pPr marL="0" indent="0">
              <a:lnSpc>
                <a:spcPct val="95000"/>
              </a:lnSpc>
              <a:spcBef>
                <a:spcPts val="563"/>
              </a:spcBef>
              <a:buFont typeface="Arial"/>
              <a:buNone/>
              <a:defRPr sz="2000" cap="none" spc="-38" baseline="0">
                <a:solidFill>
                  <a:schemeClr val="accent1">
                    <a:lumMod val="40000"/>
                    <a:lumOff val="60000"/>
                  </a:schemeClr>
                </a:solidFill>
              </a:defRPr>
            </a:lvl1pPr>
            <a:lvl2pPr marL="342863" indent="0">
              <a:buNone/>
              <a:defRPr sz="1800" cap="all" baseline="0">
                <a:solidFill>
                  <a:schemeClr val="accent2"/>
                </a:solidFill>
              </a:defRPr>
            </a:lvl2pPr>
            <a:lvl3pPr marL="685723" indent="0">
              <a:buNone/>
              <a:defRPr sz="1800" cap="all" baseline="0">
                <a:solidFill>
                  <a:schemeClr val="accent2"/>
                </a:solidFill>
              </a:defRPr>
            </a:lvl3pPr>
            <a:lvl4pPr marL="1028582" indent="0">
              <a:buNone/>
              <a:defRPr sz="1800" cap="all" baseline="0">
                <a:solidFill>
                  <a:schemeClr val="accent2"/>
                </a:solidFill>
              </a:defRPr>
            </a:lvl4pPr>
            <a:lvl5pPr marL="1371443" indent="0">
              <a:buNone/>
              <a:defRPr sz="1800" cap="all" baseline="0">
                <a:solidFill>
                  <a:schemeClr val="accent2"/>
                </a:solidFill>
              </a:defRPr>
            </a:lvl5pPr>
          </a:lstStyle>
          <a:p>
            <a:pPr lvl="0"/>
            <a:r>
              <a:rPr lang="en-US" smtClean="0"/>
              <a:t>Click to edit Master text styles</a:t>
            </a:r>
          </a:p>
        </p:txBody>
      </p:sp>
      <p:sp>
        <p:nvSpPr>
          <p:cNvPr id="21" name="Content Placeholder 17"/>
          <p:cNvSpPr>
            <a:spLocks noGrp="1"/>
          </p:cNvSpPr>
          <p:nvPr>
            <p:ph sz="quarter" idx="11"/>
          </p:nvPr>
        </p:nvSpPr>
        <p:spPr>
          <a:xfrm>
            <a:off x="-5481" y="4554817"/>
            <a:ext cx="4632398" cy="488156"/>
          </a:xfrm>
          <a:prstGeom prst="rect">
            <a:avLst/>
          </a:prstGeom>
          <a:noFill/>
        </p:spPr>
        <p:txBody>
          <a:bodyPr lIns="274307" tIns="28574" rIns="57148" bIns="28574">
            <a:noAutofit/>
          </a:bodyPr>
          <a:lstStyle>
            <a:lvl1pPr marL="0" indent="0">
              <a:lnSpc>
                <a:spcPct val="95000"/>
              </a:lnSpc>
              <a:spcBef>
                <a:spcPts val="563"/>
              </a:spcBef>
              <a:buNone/>
              <a:defRPr sz="1500" cap="none" spc="-38" baseline="0">
                <a:solidFill>
                  <a:schemeClr val="accent1">
                    <a:lumMod val="40000"/>
                    <a:lumOff val="60000"/>
                  </a:schemeClr>
                </a:solidFill>
              </a:defRPr>
            </a:lvl1pPr>
            <a:lvl2pPr marL="342863" indent="0">
              <a:buNone/>
              <a:defRPr sz="1500" cap="all" baseline="0">
                <a:solidFill>
                  <a:schemeClr val="accent2"/>
                </a:solidFill>
              </a:defRPr>
            </a:lvl2pPr>
            <a:lvl3pPr marL="685723" indent="0">
              <a:buNone/>
              <a:defRPr sz="1500" cap="all" baseline="0">
                <a:solidFill>
                  <a:schemeClr val="accent2"/>
                </a:solidFill>
              </a:defRPr>
            </a:lvl3pPr>
            <a:lvl4pPr marL="1028582" indent="0">
              <a:buNone/>
              <a:defRPr sz="1500" cap="all" baseline="0">
                <a:solidFill>
                  <a:schemeClr val="accent2"/>
                </a:solidFill>
              </a:defRPr>
            </a:lvl4pPr>
            <a:lvl5pPr marL="1371443" indent="0">
              <a:buNone/>
              <a:defRPr sz="1500" cap="all" baseline="0">
                <a:solidFill>
                  <a:schemeClr val="accent2"/>
                </a:solidFill>
              </a:defRPr>
            </a:lvl5pPr>
          </a:lstStyle>
          <a:p>
            <a:pPr lvl="0"/>
            <a:r>
              <a:rPr lang="en-US" smtClean="0"/>
              <a:t>Click to edit Master text styles</a:t>
            </a:r>
          </a:p>
        </p:txBody>
      </p:sp>
      <p:cxnSp>
        <p:nvCxnSpPr>
          <p:cNvPr id="11" name="Straight Connector 10"/>
          <p:cNvCxnSpPr/>
          <p:nvPr/>
        </p:nvCxnSpPr>
        <p:spPr>
          <a:xfrm>
            <a:off x="127000" y="4071938"/>
            <a:ext cx="4343402" cy="0"/>
          </a:xfrm>
          <a:prstGeom prst="line">
            <a:avLst/>
          </a:prstGeom>
          <a:ln w="190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25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7"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45606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0th Anniversary">
    <p:spTree>
      <p:nvGrpSpPr>
        <p:cNvPr id="1" name=""/>
        <p:cNvGrpSpPr/>
        <p:nvPr/>
      </p:nvGrpSpPr>
      <p:grpSpPr>
        <a:xfrm>
          <a:off x="0" y="0"/>
          <a:ext cx="0" cy="0"/>
          <a:chOff x="0" y="0"/>
          <a:chExt cx="0" cy="0"/>
        </a:xfrm>
      </p:grpSpPr>
      <p:pic>
        <p:nvPicPr>
          <p:cNvPr id="14" name="Picture 13"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5" name="Picture 14"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7"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3" name="Picture 12"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6" name="Picture 15"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699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19162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1586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4246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2.jpg"/>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871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274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5"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53721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5.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7"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88879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4" name="Picture 3" descr="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40793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2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97879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3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84047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57387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4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3716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5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descr="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13978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6_Section Divider">
    <p:bg>
      <p:bgPr>
        <a:solidFill>
          <a:schemeClr val="accent2">
            <a:lumMod val="50000"/>
          </a:schemeClr>
        </a:solidFill>
        <a:effectLst/>
      </p:bgPr>
    </p:bg>
    <p:spTree>
      <p:nvGrpSpPr>
        <p:cNvPr id="1" name=""/>
        <p:cNvGrpSpPr/>
        <p:nvPr/>
      </p:nvGrpSpPr>
      <p:grpSpPr>
        <a:xfrm>
          <a:off x="0" y="0"/>
          <a:ext cx="0" cy="0"/>
          <a:chOff x="0" y="0"/>
          <a:chExt cx="0" cy="0"/>
        </a:xfrm>
      </p:grpSpPr>
      <p:pic>
        <p:nvPicPr>
          <p:cNvPr id="2" name="Picture 1" descr="data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6" name="Title 1"/>
          <p:cNvSpPr>
            <a:spLocks noGrp="1"/>
          </p:cNvSpPr>
          <p:nvPr>
            <p:ph type="title" hasCustomPrompt="1"/>
          </p:nvPr>
        </p:nvSpPr>
        <p:spPr>
          <a:xfrm>
            <a:off x="1" y="1532466"/>
            <a:ext cx="4185920" cy="1761729"/>
          </a:xfrm>
          <a:prstGeom prst="rect">
            <a:avLst/>
          </a:prstGeom>
          <a:solidFill>
            <a:srgbClr val="1E1E1E">
              <a:alpha val="62000"/>
            </a:srgbClr>
          </a:solidFill>
        </p:spPr>
        <p:txBody>
          <a:bodyPr lIns="274320" tIns="0" rIns="114294" bIns="0" anchor="ctr"/>
          <a:lstStyle>
            <a:lvl1pPr algn="l">
              <a:lnSpc>
                <a:spcPct val="95000"/>
              </a:lnSpc>
              <a:spcBef>
                <a:spcPts val="250"/>
              </a:spcBef>
              <a:defRPr sz="3100" b="0" cap="none" spc="-38" baseline="0">
                <a:solidFill>
                  <a:schemeClr val="bg1"/>
                </a:solidFill>
              </a:defRPr>
            </a:lvl1pPr>
          </a:lstStyle>
          <a:p>
            <a:r>
              <a:rPr lang="en-US" dirty="0" smtClean="0"/>
              <a:t>TITLE BREAK</a:t>
            </a:r>
            <a:endParaRPr lang="en-US" dirty="0"/>
          </a:p>
        </p:txBody>
      </p:sp>
    </p:spTree>
    <p:extLst>
      <p:ext uri="{BB962C8B-B14F-4D97-AF65-F5344CB8AC3E}">
        <p14:creationId xmlns:p14="http://schemas.microsoft.com/office/powerpoint/2010/main" val="209841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_Blue Burst">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3"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8" name="TextBox 17"/>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3230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1158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9156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Title and Content_Blue Burst">
    <p:spTree>
      <p:nvGrpSpPr>
        <p:cNvPr id="1" name=""/>
        <p:cNvGrpSpPr/>
        <p:nvPr/>
      </p:nvGrpSpPr>
      <p:grpSpPr>
        <a:xfrm>
          <a:off x="0" y="0"/>
          <a:ext cx="0" cy="0"/>
          <a:chOff x="0" y="0"/>
          <a:chExt cx="0" cy="0"/>
        </a:xfrm>
      </p:grpSpPr>
      <p:pic>
        <p:nvPicPr>
          <p:cNvPr id="13" name="Picture 12"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8"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9"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0279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and Content_Blue Burst">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1" name="Picture 10"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3"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8" name="TextBox 17"/>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1124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and Content_Blue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03090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and Content_Blue Burst">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8"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9"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0" name="TextBox 1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4" name="Picture 13"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85848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0th Anniversary">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6" name="Picture 15"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2"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4" name="Picture 13"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2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5" name="TextBox 24"/>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45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_Color Burs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5"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9703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2548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10" name="Picture 9"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766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ight Title w Content, Left Pic">
    <p:spTree>
      <p:nvGrpSpPr>
        <p:cNvPr id="1" name=""/>
        <p:cNvGrpSpPr/>
        <p:nvPr/>
      </p:nvGrpSpPr>
      <p:grpSpPr>
        <a:xfrm>
          <a:off x="0" y="0"/>
          <a:ext cx="0" cy="0"/>
          <a:chOff x="0" y="0"/>
          <a:chExt cx="0" cy="0"/>
        </a:xfrm>
      </p:grpSpPr>
      <p:pic>
        <p:nvPicPr>
          <p:cNvPr id="14" name="Picture 13"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8" name="Picture Placeholder 7"/>
          <p:cNvSpPr>
            <a:spLocks noGrp="1"/>
          </p:cNvSpPr>
          <p:nvPr>
            <p:ph type="pic" sz="quarter" idx="12"/>
          </p:nvPr>
        </p:nvSpPr>
        <p:spPr>
          <a:xfrm>
            <a:off x="4" y="0"/>
            <a:ext cx="3079748" cy="5143500"/>
          </a:xfrm>
          <a:prstGeom prst="rect">
            <a:avLst/>
          </a:prstGeom>
        </p:spPr>
        <p:txBody>
          <a:bodyPr lIns="68676" tIns="34337" rIns="68676" bIns="34337" anchor="ctr" anchorCtr="0"/>
          <a:lstStyle>
            <a:lvl1pPr marL="0" indent="0" algn="ctr">
              <a:buNone/>
              <a:defRPr/>
            </a:lvl1pPr>
          </a:lstStyle>
          <a:p>
            <a:r>
              <a:rPr lang="en-US" smtClean="0"/>
              <a:t>Drag picture to placeholder or click icon to add</a:t>
            </a:r>
            <a:endParaRPr lang="en-US"/>
          </a:p>
        </p:txBody>
      </p:sp>
      <p:sp>
        <p:nvSpPr>
          <p:cNvPr id="15" name="Content Placeholder 2"/>
          <p:cNvSpPr>
            <a:spLocks noGrp="1"/>
          </p:cNvSpPr>
          <p:nvPr>
            <p:ph idx="1"/>
          </p:nvPr>
        </p:nvSpPr>
        <p:spPr>
          <a:xfrm>
            <a:off x="3376085" y="1714502"/>
            <a:ext cx="5304045"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Content Placeholder 5"/>
          <p:cNvSpPr>
            <a:spLocks noGrp="1"/>
          </p:cNvSpPr>
          <p:nvPr>
            <p:ph sz="quarter" idx="11"/>
          </p:nvPr>
        </p:nvSpPr>
        <p:spPr>
          <a:xfrm>
            <a:off x="3378382" y="1072589"/>
            <a:ext cx="5299952"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7" name="Title 1"/>
          <p:cNvSpPr>
            <a:spLocks noGrp="1"/>
          </p:cNvSpPr>
          <p:nvPr>
            <p:ph type="title" hasCustomPrompt="1"/>
          </p:nvPr>
        </p:nvSpPr>
        <p:spPr>
          <a:xfrm>
            <a:off x="3376083" y="3"/>
            <a:ext cx="4804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1" name="Picture 10"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5585" y="337556"/>
            <a:ext cx="687917" cy="392694"/>
          </a:xfrm>
          <a:prstGeom prst="rect">
            <a:avLst/>
          </a:prstGeom>
        </p:spPr>
      </p:pic>
      <p:sp>
        <p:nvSpPr>
          <p:cNvPr id="2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5" name="TextBox 24"/>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extBox 1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2058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3" name="Picture Placeholder 7"/>
          <p:cNvSpPr>
            <a:spLocks noGrp="1"/>
          </p:cNvSpPr>
          <p:nvPr>
            <p:ph type="pic" sz="quarter" idx="12"/>
          </p:nvPr>
        </p:nvSpPr>
        <p:spPr>
          <a:xfrm>
            <a:off x="4" y="0"/>
            <a:ext cx="3079748" cy="5143500"/>
          </a:xfrm>
          <a:prstGeom prst="rect">
            <a:avLst/>
          </a:prstGeom>
        </p:spPr>
        <p:txBody>
          <a:bodyPr lIns="68676" tIns="34337" rIns="68676" bIns="34337" anchor="ctr" anchorCtr="0"/>
          <a:lstStyle>
            <a:lvl1pPr marL="0" indent="0" algn="ctr">
              <a:buNone/>
              <a:defRPr/>
            </a:lvl1pPr>
          </a:lstStyle>
          <a:p>
            <a:r>
              <a:rPr lang="en-US" smtClean="0"/>
              <a:t>Drag picture to placeholder or click icon to add</a:t>
            </a:r>
            <a:endParaRPr lang="en-US"/>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05938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Quote Slide">
    <p:spTree>
      <p:nvGrpSpPr>
        <p:cNvPr id="1" name=""/>
        <p:cNvGrpSpPr/>
        <p:nvPr/>
      </p:nvGrpSpPr>
      <p:grpSpPr>
        <a:xfrm>
          <a:off x="0" y="0"/>
          <a:ext cx="0" cy="0"/>
          <a:chOff x="0" y="0"/>
          <a:chExt cx="0" cy="0"/>
        </a:xfrm>
      </p:grpSpPr>
      <p:pic>
        <p:nvPicPr>
          <p:cNvPr id="2" name="Picture 1" descr="med_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3017520" cy="5134855"/>
          </a:xfrm>
          <a:prstGeom prst="rect">
            <a:avLst/>
          </a:prstGeom>
        </p:spPr>
      </p:pic>
      <p:sp>
        <p:nvSpPr>
          <p:cNvPr id="29" name="Rectangle 28"/>
          <p:cNvSpPr/>
          <p:nvPr/>
        </p:nvSpPr>
        <p:spPr>
          <a:xfrm rot="10800000" flipV="1">
            <a:off x="13546"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246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pic>
        <p:nvPicPr>
          <p:cNvPr id="3" name="Picture 2" descr="7.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3017520" cy="5155249"/>
          </a:xfrm>
          <a:prstGeom prst="rect">
            <a:avLst/>
          </a:prstGeom>
        </p:spPr>
      </p:pic>
      <p:sp>
        <p:nvSpPr>
          <p:cNvPr id="17" name="Rectangle 16"/>
          <p:cNvSpPr/>
          <p:nvPr/>
        </p:nvSpPr>
        <p:spPr>
          <a:xfrm rot="10800000">
            <a:off x="-11853"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90778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pic>
        <p:nvPicPr>
          <p:cNvPr id="2" name="Picture 1" descr="med_2.jpg"/>
          <p:cNvPicPr>
            <a:picLocks noChangeAspect="1"/>
          </p:cNvPicPr>
          <p:nvPr/>
        </p:nvPicPr>
        <p:blipFill>
          <a:blip r:embed="rId2">
            <a:alphaModFix amt="69000"/>
            <a:extLst>
              <a:ext uri="{28A0092B-C50C-407E-A947-70E740481C1C}">
                <a14:useLocalDpi xmlns:a14="http://schemas.microsoft.com/office/drawing/2010/main"/>
              </a:ext>
            </a:extLst>
          </a:blip>
          <a:stretch>
            <a:fillRect/>
          </a:stretch>
        </p:blipFill>
        <p:spPr>
          <a:xfrm>
            <a:off x="0" y="1"/>
            <a:ext cx="3017520" cy="5134855"/>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7" name="Rectangle 16"/>
          <p:cNvSpPr/>
          <p:nvPr/>
        </p:nvSpPr>
        <p:spPr>
          <a:xfrm rot="10800000">
            <a:off x="-3387"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8330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Quote Slide">
    <p:spTree>
      <p:nvGrpSpPr>
        <p:cNvPr id="1" name=""/>
        <p:cNvGrpSpPr/>
        <p:nvPr/>
      </p:nvGrpSpPr>
      <p:grpSpPr>
        <a:xfrm>
          <a:off x="0" y="0"/>
          <a:ext cx="0" cy="0"/>
          <a:chOff x="0" y="0"/>
          <a:chExt cx="0" cy="0"/>
        </a:xfrm>
      </p:grpSpPr>
      <p:pic>
        <p:nvPicPr>
          <p:cNvPr id="3" name="Picture 2" descr="gov_t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3017520" cy="5149280"/>
          </a:xfrm>
          <a:prstGeom prst="rect">
            <a:avLst/>
          </a:prstGeom>
        </p:spPr>
      </p:pic>
      <p:sp>
        <p:nvSpPr>
          <p:cNvPr id="17" name="Rectangle 16"/>
          <p:cNvSpPr/>
          <p:nvPr/>
        </p:nvSpPr>
        <p:spPr>
          <a:xfrm rot="10800000">
            <a:off x="-3387" y="0"/>
            <a:ext cx="3017520" cy="5143500"/>
          </a:xfrm>
          <a:prstGeom prst="rect">
            <a:avLst/>
          </a:prstGeom>
          <a:gradFill flip="none" rotWithShape="1">
            <a:gsLst>
              <a:gs pos="82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5" name="Content Placeholder 2"/>
          <p:cNvSpPr>
            <a:spLocks noGrp="1"/>
          </p:cNvSpPr>
          <p:nvPr>
            <p:ph idx="1"/>
          </p:nvPr>
        </p:nvSpPr>
        <p:spPr>
          <a:xfrm>
            <a:off x="3376245" y="1282451"/>
            <a:ext cx="5303884"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baseline="0">
                <a:solidFill>
                  <a:schemeClr val="accent2"/>
                </a:solidFill>
              </a:defRPr>
            </a:lvl2pPr>
            <a:lvl3pPr>
              <a:lnSpc>
                <a:spcPct val="95000"/>
              </a:lnSpc>
              <a:spcBef>
                <a:spcPts val="250"/>
              </a:spcBef>
              <a:buClr>
                <a:schemeClr val="tx1"/>
              </a:buClr>
              <a:defRPr sz="1500" baseline="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baseline="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itle 1"/>
          <p:cNvSpPr>
            <a:spLocks noGrp="1"/>
          </p:cNvSpPr>
          <p:nvPr>
            <p:ph type="title" hasCustomPrompt="1"/>
          </p:nvPr>
        </p:nvSpPr>
        <p:spPr>
          <a:xfrm>
            <a:off x="3376084" y="3"/>
            <a:ext cx="5302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9" name="Picture 18"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28879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Left, Content callouts">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9" name="Content Placeholder 8"/>
          <p:cNvSpPr>
            <a:spLocks noGrp="1"/>
          </p:cNvSpPr>
          <p:nvPr>
            <p:ph sz="quarter" idx="13" hasCustomPrompt="1"/>
          </p:nvPr>
        </p:nvSpPr>
        <p:spPr>
          <a:xfrm>
            <a:off x="373591" y="1048943"/>
            <a:ext cx="2301218" cy="2619375"/>
          </a:xfrm>
          <a:prstGeom prst="rect">
            <a:avLst/>
          </a:prstGeom>
        </p:spPr>
        <p:txBody>
          <a:bodyPr lIns="68676" tIns="34337" rIns="68676" bIns="34337" anchor="ctr" anchorCtr="0"/>
          <a:lstStyle>
            <a:lvl1pPr marL="0" indent="0" algn="r">
              <a:lnSpc>
                <a:spcPct val="95000"/>
              </a:lnSpc>
              <a:spcBef>
                <a:spcPts val="563"/>
              </a:spcBef>
              <a:buNone/>
              <a:defRPr sz="2900" spc="-38" baseline="0">
                <a:solidFill>
                  <a:schemeClr val="tx1"/>
                </a:solidFill>
              </a:defRPr>
            </a:lvl1pPr>
            <a:lvl2pPr marL="342863" indent="0" algn="r">
              <a:lnSpc>
                <a:spcPct val="95000"/>
              </a:lnSpc>
              <a:spcBef>
                <a:spcPts val="0"/>
              </a:spcBef>
              <a:buNone/>
              <a:defRPr sz="2700" spc="-38" baseline="0">
                <a:solidFill>
                  <a:srgbClr val="344A58"/>
                </a:solidFill>
              </a:defRPr>
            </a:lvl2pPr>
            <a:lvl3pPr marL="685723" indent="0" algn="r">
              <a:lnSpc>
                <a:spcPct val="95000"/>
              </a:lnSpc>
              <a:spcBef>
                <a:spcPts val="0"/>
              </a:spcBef>
              <a:buNone/>
              <a:defRPr sz="2700" spc="-38" baseline="0">
                <a:solidFill>
                  <a:srgbClr val="344A58"/>
                </a:solidFill>
              </a:defRPr>
            </a:lvl3pPr>
            <a:lvl4pPr marL="1028582" indent="0" algn="r">
              <a:lnSpc>
                <a:spcPct val="95000"/>
              </a:lnSpc>
              <a:spcBef>
                <a:spcPts val="0"/>
              </a:spcBef>
              <a:buNone/>
              <a:defRPr sz="2700" spc="-38" baseline="0">
                <a:solidFill>
                  <a:srgbClr val="344A58"/>
                </a:solidFill>
              </a:defRPr>
            </a:lvl4pPr>
            <a:lvl5pPr marL="1371443" indent="0" algn="r">
              <a:lnSpc>
                <a:spcPct val="95000"/>
              </a:lnSpc>
              <a:spcBef>
                <a:spcPts val="0"/>
              </a:spcBef>
              <a:buNone/>
              <a:defRPr sz="2700" spc="-38" baseline="0">
                <a:solidFill>
                  <a:srgbClr val="344A58"/>
                </a:solidFill>
              </a:defRPr>
            </a:lvl5pPr>
          </a:lstStyle>
          <a:p>
            <a:pPr lvl="0"/>
            <a:r>
              <a:rPr lang="en-US" dirty="0" smtClean="0"/>
              <a:t>Click to edit Master Title Style</a:t>
            </a:r>
            <a:endParaRPr lang="en-US" dirty="0"/>
          </a:p>
        </p:txBody>
      </p:sp>
      <p:cxnSp>
        <p:nvCxnSpPr>
          <p:cNvPr id="8" name="Straight Connector 7"/>
          <p:cNvCxnSpPr/>
          <p:nvPr/>
        </p:nvCxnSpPr>
        <p:spPr>
          <a:xfrm>
            <a:off x="2875140" y="1213186"/>
            <a:ext cx="0" cy="2544863"/>
          </a:xfrm>
          <a:prstGeom prst="line">
            <a:avLst/>
          </a:prstGeom>
          <a:ln w="6350" cmpd="sng">
            <a:solidFill>
              <a:srgbClr val="344A58"/>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p:nvPr>
        </p:nvSpPr>
        <p:spPr>
          <a:xfrm>
            <a:off x="3382851" y="1465860"/>
            <a:ext cx="4854773" cy="688578"/>
          </a:xfrm>
          <a:prstGeom prst="rect">
            <a:avLst/>
          </a:prstGeom>
        </p:spPr>
        <p:txBody>
          <a:bodyPr lIns="57139" tIns="28571" rIns="57139" bIns="28571" anchor="ctr" anchorCtr="0">
            <a:normAutofit/>
          </a:bodyPr>
          <a:lstStyle>
            <a:lvl1pPr marL="0" indent="0">
              <a:lnSpc>
                <a:spcPct val="95000"/>
              </a:lnSpc>
              <a:spcBef>
                <a:spcPts val="563"/>
              </a:spcBef>
              <a:buNone/>
              <a:defRPr sz="1800">
                <a:solidFill>
                  <a:schemeClr val="accent2"/>
                </a:solidFill>
              </a:defRPr>
            </a:lvl1pPr>
          </a:lstStyle>
          <a:p>
            <a:pPr lvl="0"/>
            <a:r>
              <a:rPr lang="en-US" smtClean="0"/>
              <a:t>Click to edit Master text styles</a:t>
            </a:r>
          </a:p>
        </p:txBody>
      </p:sp>
      <p:sp>
        <p:nvSpPr>
          <p:cNvPr id="14" name="Text Placeholder 12"/>
          <p:cNvSpPr>
            <a:spLocks noGrp="1"/>
          </p:cNvSpPr>
          <p:nvPr>
            <p:ph type="body" sz="quarter" idx="11"/>
          </p:nvPr>
        </p:nvSpPr>
        <p:spPr>
          <a:xfrm>
            <a:off x="3382851" y="2918925"/>
            <a:ext cx="4854773" cy="688578"/>
          </a:xfrm>
          <a:prstGeom prst="rect">
            <a:avLst/>
          </a:prstGeom>
        </p:spPr>
        <p:txBody>
          <a:bodyPr lIns="57139" tIns="28571" rIns="57139" bIns="28571" anchor="ctr" anchorCtr="0">
            <a:normAutofit/>
          </a:bodyPr>
          <a:lstStyle>
            <a:lvl1pPr marL="0" indent="0">
              <a:lnSpc>
                <a:spcPct val="95000"/>
              </a:lnSpc>
              <a:spcBef>
                <a:spcPts val="563"/>
              </a:spcBef>
              <a:buNone/>
              <a:defRPr sz="1800">
                <a:solidFill>
                  <a:schemeClr val="accent2"/>
                </a:solidFill>
              </a:defRPr>
            </a:lvl1pPr>
          </a:lstStyle>
          <a:p>
            <a:pPr lvl="0"/>
            <a:r>
              <a:rPr lang="en-US" smtClean="0"/>
              <a:t>Click to edit Master text styles</a:t>
            </a:r>
          </a:p>
        </p:txBody>
      </p:sp>
      <p:pic>
        <p:nvPicPr>
          <p:cNvPr id="16" name="Picture 15"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5585" y="337556"/>
            <a:ext cx="687917" cy="392694"/>
          </a:xfrm>
          <a:prstGeom prst="rect">
            <a:avLst/>
          </a:prstGeom>
        </p:spPr>
      </p:pic>
      <p:sp>
        <p:nvSpPr>
          <p:cNvPr id="23"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4" name="TextBox 23"/>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8" name="TextBox 17"/>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1" name="Picture 20"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9653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_Sub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1"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1352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Pic">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170250"/>
            <a:ext cx="9144000" cy="3973250"/>
          </a:xfrm>
          <a:prstGeom prst="rect">
            <a:avLst/>
          </a:prstGeom>
        </p:spPr>
        <p:txBody>
          <a:bodyPr lIns="0" tIns="0" rIns="0" bIns="0" anchor="ctr" anchorCtr="1"/>
          <a:lstStyle>
            <a:lvl1pPr marL="0" indent="0" algn="ctr">
              <a:buNone/>
              <a:defRPr/>
            </a:lvl1pPr>
          </a:lstStyle>
          <a:p>
            <a:r>
              <a:rPr lang="en-US" smtClean="0"/>
              <a:t>Drag picture to placeholder or click icon to add</a:t>
            </a:r>
            <a:endParaRPr lang="en-US"/>
          </a:p>
        </p:txBody>
      </p:sp>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0263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Optional Background ">
    <p:bg>
      <p:bgPr>
        <a:solidFill>
          <a:schemeClr val="accent1">
            <a:lumMod val="50000"/>
          </a:schemeClr>
        </a:solidFill>
        <a:effectLst/>
      </p:bgPr>
    </p:bg>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7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2236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Optional Background ">
    <p:bg>
      <p:bgPr>
        <a:solidFill>
          <a:schemeClr val="tx1">
            <a:lumMod val="50000"/>
          </a:schemeClr>
        </a:solidFill>
        <a:effectLst/>
      </p:bgPr>
    </p:bg>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3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5777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Optional Background ">
    <p:bg>
      <p:bgPr>
        <a:solidFill>
          <a:schemeClr val="accent2">
            <a:lumMod val="50000"/>
          </a:schemeClr>
        </a:solidFill>
        <a:effectLst/>
      </p:bgPr>
    </p:bg>
    <p:spTree>
      <p:nvGrpSpPr>
        <p:cNvPr id="1" name=""/>
        <p:cNvGrpSpPr/>
        <p:nvPr/>
      </p:nvGrpSpPr>
      <p:grpSpPr>
        <a:xfrm>
          <a:off x="0" y="0"/>
          <a:ext cx="0" cy="0"/>
          <a:chOff x="0" y="0"/>
          <a:chExt cx="0" cy="0"/>
        </a:xfrm>
      </p:grpSpPr>
      <p:pic>
        <p:nvPicPr>
          <p:cNvPr id="20" name="Picture 19" descr="junos_platform copy.png"/>
          <p:cNvPicPr>
            <a:picLocks noChangeAspect="1"/>
          </p:cNvPicPr>
          <p:nvPr/>
        </p:nvPicPr>
        <p:blipFill rotWithShape="1">
          <a:blip r:embed="rId2" cstate="screen">
            <a:alphaModFix amt="3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TextBox 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8948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7_Optional Background ">
    <p:bg>
      <p:bgPr>
        <a:solidFill>
          <a:srgbClr val="000000"/>
        </a:solidFill>
        <a:effectLst/>
      </p:bgPr>
    </p:bg>
    <p:spTree>
      <p:nvGrpSpPr>
        <p:cNvPr id="1" name=""/>
        <p:cNvGrpSpPr/>
        <p:nvPr/>
      </p:nvGrpSpPr>
      <p:grpSpPr>
        <a:xfrm>
          <a:off x="0" y="0"/>
          <a:ext cx="0" cy="0"/>
          <a:chOff x="0" y="0"/>
          <a:chExt cx="0" cy="0"/>
        </a:xfrm>
      </p:grpSpPr>
      <p:pic>
        <p:nvPicPr>
          <p:cNvPr id="20" name="Picture 19" descr="junos_platform copy.png"/>
          <p:cNvPicPr>
            <a:picLocks noChangeAspect="1"/>
          </p:cNvPicPr>
          <p:nvPr/>
        </p:nvPicPr>
        <p:blipFill rotWithShape="1">
          <a:blip r:embed="rId2" cstate="screen">
            <a:alphaModFix amt="10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0" name="TextBox 9"/>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9" name="TextBox 8"/>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2" name="Picture 11" descr="juniper_w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625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Optional Background ">
    <p:spTree>
      <p:nvGrpSpPr>
        <p:cNvPr id="1" name=""/>
        <p:cNvGrpSpPr/>
        <p:nvPr/>
      </p:nvGrpSpPr>
      <p:grpSpPr>
        <a:xfrm>
          <a:off x="0" y="0"/>
          <a:ext cx="0" cy="0"/>
          <a:chOff x="0" y="0"/>
          <a:chExt cx="0" cy="0"/>
        </a:xfrm>
      </p:grpSpPr>
      <p:pic>
        <p:nvPicPr>
          <p:cNvPr id="3" name="Picture 2" descr="back_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1"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6" name="TextBox 1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519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a_20th Optional Background ">
    <p:spTree>
      <p:nvGrpSpPr>
        <p:cNvPr id="1" name=""/>
        <p:cNvGrpSpPr/>
        <p:nvPr/>
      </p:nvGrpSpPr>
      <p:grpSpPr>
        <a:xfrm>
          <a:off x="0" y="0"/>
          <a:ext cx="0" cy="0"/>
          <a:chOff x="0" y="0"/>
          <a:chExt cx="0" cy="0"/>
        </a:xfrm>
      </p:grpSpPr>
      <p:pic>
        <p:nvPicPr>
          <p:cNvPr id="9" name="Picture 8" descr="back_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21"/>
          <p:cNvSpPr/>
          <p:nvPr/>
        </p:nvSpPr>
        <p:spPr>
          <a:xfrm>
            <a:off x="7867651" y="1"/>
            <a:ext cx="804333" cy="1016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7139" tIns="28571" rIns="57139" bIns="28571" rtlCol="0" anchor="ctr"/>
          <a:lstStyle/>
          <a:p>
            <a:pPr algn="ctr"/>
            <a:endParaRPr lang="en-US" sz="900">
              <a:latin typeface="Arial"/>
              <a:cs typeface="Arial"/>
            </a:endParaRPr>
          </a:p>
        </p:txBody>
      </p:sp>
      <p:sp>
        <p:nvSpPr>
          <p:cNvPr id="23" name="Title 1"/>
          <p:cNvSpPr>
            <a:spLocks noGrp="1"/>
          </p:cNvSpPr>
          <p:nvPr>
            <p:ph type="title" hasCustomPrompt="1"/>
          </p:nvPr>
        </p:nvSpPr>
        <p:spPr>
          <a:xfrm>
            <a:off x="455083" y="3"/>
            <a:ext cx="7334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24" name="Picture 23" descr="20th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985" y="348139"/>
            <a:ext cx="687917" cy="392694"/>
          </a:xfrm>
          <a:prstGeom prst="rect">
            <a:avLst/>
          </a:prstGeom>
        </p:spPr>
      </p:pic>
      <p:sp>
        <p:nvSpPr>
          <p:cNvPr id="17" name="TextBox 16"/>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wh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2369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Optional Background ">
    <p:spTree>
      <p:nvGrpSpPr>
        <p:cNvPr id="1" name=""/>
        <p:cNvGrpSpPr/>
        <p:nvPr/>
      </p:nvGrpSpPr>
      <p:grpSpPr>
        <a:xfrm>
          <a:off x="0" y="0"/>
          <a:ext cx="0" cy="0"/>
          <a:chOff x="0" y="0"/>
          <a:chExt cx="0" cy="0"/>
        </a:xfrm>
      </p:grpSpPr>
      <p:pic>
        <p:nvPicPr>
          <p:cNvPr id="9" name="Picture 8" descr="back_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rgbClr val="FFFFFF"/>
                </a:solidFill>
                <a:ea typeface="+mn-ea"/>
              </a:defRPr>
            </a:lvl1pPr>
          </a:lstStyle>
          <a:p>
            <a:pPr marL="0" lvl="0" defTabSz="685586">
              <a:lnSpc>
                <a:spcPct val="80000"/>
              </a:lnSpc>
            </a:pPr>
            <a:r>
              <a:rPr lang="en-US" dirty="0" smtClean="0"/>
              <a:t>CLICK TO EDIT MASTER TITLE STYLE</a:t>
            </a:r>
            <a:endParaRPr lang="en-US" dirty="0"/>
          </a:p>
        </p:txBody>
      </p:sp>
      <p:sp>
        <p:nvSpPr>
          <p:cNvPr id="12" name="TextBox 1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08252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a_20th Optional Background ">
    <p:spTree>
      <p:nvGrpSpPr>
        <p:cNvPr id="1" name=""/>
        <p:cNvGrpSpPr/>
        <p:nvPr/>
      </p:nvGrpSpPr>
      <p:grpSpPr>
        <a:xfrm>
          <a:off x="0" y="0"/>
          <a:ext cx="0" cy="0"/>
          <a:chOff x="0" y="0"/>
          <a:chExt cx="0" cy="0"/>
        </a:xfrm>
      </p:grpSpPr>
      <p:pic>
        <p:nvPicPr>
          <p:cNvPr id="2" name="Picture 1" descr="back_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rgbClr val="184A61"/>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D4EAF4">
                    <a:alpha val="50000"/>
                  </a:srgbClr>
                </a:solidFill>
                <a:latin typeface="Arial"/>
                <a:cs typeface="Arial"/>
              </a:rPr>
              <a:pPr algn="l"/>
              <a:t>‹#›</a:t>
            </a:fld>
            <a:endParaRPr lang="en-US" sz="500" dirty="0">
              <a:latin typeface="Arial"/>
              <a:cs typeface="Arial"/>
            </a:endParaRPr>
          </a:p>
        </p:txBody>
      </p:sp>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84A61"/>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9" name="Rectangle 8"/>
          <p:cNvSpPr/>
          <p:nvPr/>
        </p:nvSpPr>
        <p:spPr>
          <a:xfrm>
            <a:off x="7867651" y="1"/>
            <a:ext cx="804333" cy="1016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7139" tIns="28571" rIns="57139" bIns="28571" rtlCol="0" anchor="ctr"/>
          <a:lstStyle/>
          <a:p>
            <a:pPr algn="ctr"/>
            <a:endParaRPr lang="en-US" sz="900">
              <a:latin typeface="Arial"/>
              <a:cs typeface="Arial"/>
            </a:endParaRPr>
          </a:p>
        </p:txBody>
      </p:sp>
      <p:sp>
        <p:nvSpPr>
          <p:cNvPr id="10" name="Title 1"/>
          <p:cNvSpPr>
            <a:spLocks noGrp="1"/>
          </p:cNvSpPr>
          <p:nvPr>
            <p:ph type="title" hasCustomPrompt="1"/>
          </p:nvPr>
        </p:nvSpPr>
        <p:spPr>
          <a:xfrm>
            <a:off x="455083" y="3"/>
            <a:ext cx="7334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11" name="Picture 10" descr="20th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985" y="348139"/>
            <a:ext cx="687917" cy="392694"/>
          </a:xfrm>
          <a:prstGeom prst="rect">
            <a:avLst/>
          </a:prstGeom>
        </p:spPr>
      </p:pic>
      <p:sp>
        <p:nvSpPr>
          <p:cNvPr id="17" name="TextBox 16"/>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wh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5466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Optional Background ">
    <p:spTree>
      <p:nvGrpSpPr>
        <p:cNvPr id="1" name=""/>
        <p:cNvGrpSpPr/>
        <p:nvPr/>
      </p:nvGrpSpPr>
      <p:grpSpPr>
        <a:xfrm>
          <a:off x="0" y="0"/>
          <a:ext cx="0" cy="0"/>
          <a:chOff x="0" y="0"/>
          <a:chExt cx="0" cy="0"/>
        </a:xfrm>
      </p:grpSpPr>
      <p:sp>
        <p:nvSpPr>
          <p:cNvPr id="15" name="Rectangle 14"/>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4" name="Picture 3" descr="med_1.pn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79706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Sub and Content 20th Anniversary">
    <p:spTree>
      <p:nvGrpSpPr>
        <p:cNvPr id="1" name=""/>
        <p:cNvGrpSpPr/>
        <p:nvPr/>
      </p:nvGrpSpPr>
      <p:grpSpPr>
        <a:xfrm>
          <a:off x="0" y="0"/>
          <a:ext cx="0" cy="0"/>
          <a:chOff x="0" y="0"/>
          <a:chExt cx="0" cy="0"/>
        </a:xfrm>
      </p:grpSpPr>
      <p:pic>
        <p:nvPicPr>
          <p:cNvPr id="15" name="Picture 14"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6" name="Picture 15"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8"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282451"/>
            <a:ext cx="8229601" cy="339447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4" name="Picture 13"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3"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7" name="Picture 16"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3118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8_Optional Background ">
    <p:spTree>
      <p:nvGrpSpPr>
        <p:cNvPr id="1" name=""/>
        <p:cNvGrpSpPr/>
        <p:nvPr/>
      </p:nvGrpSpPr>
      <p:grpSpPr>
        <a:xfrm>
          <a:off x="0" y="0"/>
          <a:ext cx="0" cy="0"/>
          <a:chOff x="0" y="0"/>
          <a:chExt cx="0" cy="0"/>
        </a:xfrm>
      </p:grpSpPr>
      <p:sp>
        <p:nvSpPr>
          <p:cNvPr id="15" name="Rectangle 14"/>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8.png"/>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4" name="TextBox 23"/>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5" name="Picture 2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2182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9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2" name="Picture 1" descr="1a.png"/>
          <p:cNvPicPr>
            <a:picLocks noChangeAspect="1"/>
          </p:cNvPicPr>
          <p:nvPr/>
        </p:nvPicPr>
        <p:blipFill>
          <a:blip r:embed="rId2">
            <a:alphaModFix amt="44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60234"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44845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0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gov_3.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8" name="Picture 17"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0"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2" name="TextBox 21"/>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3" name="TextBox 22"/>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4" name="Picture 23"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13983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1_Optional Background ">
    <p:spTree>
      <p:nvGrpSpPr>
        <p:cNvPr id="1" name=""/>
        <p:cNvGrpSpPr/>
        <p:nvPr/>
      </p:nvGrpSpPr>
      <p:grpSpPr>
        <a:xfrm>
          <a:off x="0" y="0"/>
          <a:ext cx="0" cy="0"/>
          <a:chOff x="0" y="0"/>
          <a:chExt cx="0" cy="0"/>
        </a:xfrm>
      </p:grpSpPr>
      <p:sp>
        <p:nvSpPr>
          <p:cNvPr id="14" name="Rectangle 13"/>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pic>
        <p:nvPicPr>
          <p:cNvPr id="3" name="Picture 2" descr="5.png"/>
          <p:cNvPicPr>
            <a:picLocks noChangeAspect="1"/>
          </p:cNvPicPr>
          <p:nvPr/>
        </p:nvPicPr>
        <p:blipFill>
          <a:blip r:embed="rId2">
            <a:alphaModFix amt="36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0"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4" name="TextBox 23"/>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5" name="Picture 2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21903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_Optional Background ">
    <p:spTree>
      <p:nvGrpSpPr>
        <p:cNvPr id="1" name=""/>
        <p:cNvGrpSpPr/>
        <p:nvPr/>
      </p:nvGrpSpPr>
      <p:grpSpPr>
        <a:xfrm>
          <a:off x="0" y="0"/>
          <a:ext cx="0" cy="0"/>
          <a:chOff x="0" y="0"/>
          <a:chExt cx="0" cy="0"/>
        </a:xfrm>
      </p:grpSpPr>
      <p:sp>
        <p:nvSpPr>
          <p:cNvPr id="13" name="Rectangle 12"/>
          <p:cNvSpPr/>
          <p:nvPr/>
        </p:nvSpPr>
        <p:spPr>
          <a:xfrm rot="10800000">
            <a:off x="0" y="0"/>
            <a:ext cx="9144000" cy="5143500"/>
          </a:xfrm>
          <a:prstGeom prst="rect">
            <a:avLst/>
          </a:prstGeom>
          <a:gradFill flip="none" rotWithShape="1">
            <a:gsLst>
              <a:gs pos="0">
                <a:srgbClr val="0A658D"/>
              </a:gs>
              <a:gs pos="100000">
                <a:schemeClr val="accent2">
                  <a:lumMod val="50000"/>
                </a:schemeClr>
              </a:gs>
            </a:gsLst>
            <a:path path="circle">
              <a:fillToRect l="100000" b="100000"/>
            </a:path>
            <a:tileRect t="-100000" r="-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pic>
        <p:nvPicPr>
          <p:cNvPr id="3" name="Picture 2" descr="med_2.png"/>
          <p:cNvPicPr>
            <a:picLocks noChangeAspect="1"/>
          </p:cNvPicPr>
          <p:nvPr/>
        </p:nvPicPr>
        <p:blipFill>
          <a:blip r:embed="rId2">
            <a:alphaModFix amt="60000"/>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2" name="Picture 11"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4" name="Picture 13"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6"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0" name="Title 1"/>
          <p:cNvSpPr>
            <a:spLocks noGrp="1"/>
          </p:cNvSpPr>
          <p:nvPr>
            <p:ph type="title" hasCustomPrompt="1"/>
          </p:nvPr>
        </p:nvSpPr>
        <p:spPr>
          <a:xfrm>
            <a:off x="455083" y="3"/>
            <a:ext cx="7725834"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bg1"/>
                </a:solidFill>
                <a:ea typeface="+mn-ea"/>
              </a:defRPr>
            </a:lvl1pPr>
          </a:lstStyle>
          <a:p>
            <a:pPr marL="0" lvl="0" defTabSz="685586">
              <a:lnSpc>
                <a:spcPct val="80000"/>
              </a:lnSpc>
            </a:pPr>
            <a:r>
              <a:rPr lang="en-US" dirty="0" smtClean="0"/>
              <a:t>CLICK TO EDIT MASTER TITLE STYLE</a:t>
            </a:r>
            <a:endParaRPr lang="en-US" dirty="0"/>
          </a:p>
        </p:txBody>
      </p:sp>
      <p:sp>
        <p:nvSpPr>
          <p:cNvPr id="17"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1" name="TextBox 20"/>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5" name="Picture 14" descr="juniper_w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2181" y="4939245"/>
            <a:ext cx="489519" cy="133876"/>
          </a:xfrm>
          <a:prstGeom prst="rect">
            <a:avLst/>
          </a:prstGeom>
        </p:spPr>
      </p:pic>
    </p:spTree>
    <p:extLst>
      <p:ext uri="{BB962C8B-B14F-4D97-AF65-F5344CB8AC3E}">
        <p14:creationId xmlns:p14="http://schemas.microsoft.com/office/powerpoint/2010/main" val="392130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Alternate Background Title Only">
    <p:spTree>
      <p:nvGrpSpPr>
        <p:cNvPr id="1" name=""/>
        <p:cNvGrpSpPr/>
        <p:nvPr/>
      </p:nvGrpSpPr>
      <p:grpSpPr>
        <a:xfrm>
          <a:off x="0" y="0"/>
          <a:ext cx="0" cy="0"/>
          <a:chOff x="0" y="0"/>
          <a:chExt cx="0" cy="0"/>
        </a:xfrm>
      </p:grpSpPr>
      <p:pic>
        <p:nvPicPr>
          <p:cNvPr id="2" name="Picture 1" descr="6.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1" name="Picture 10" descr="junos_platform copy.png"/>
          <p:cNvPicPr>
            <a:picLocks noChangeAspect="1"/>
          </p:cNvPicPr>
          <p:nvPr/>
        </p:nvPicPr>
        <p:blipFill rotWithShape="1">
          <a:blip r:embed="rId3"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extBox 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3" name="Picture 12"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6435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7"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0" name="Picture 9"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08314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54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6862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Confidential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1E1E1E"/>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34680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12" name="Picture 11"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3" name="Picture 12"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5"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22"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1" name="TextBox 10"/>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4" name="Picture 13"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3865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416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29389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6"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7"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1"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8881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Confidential_Need to Know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6" name="Picture 15"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055408" cy="135465"/>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chemeClr val="accent3">
                    <a:lumMod val="40000"/>
                    <a:lumOff val="60000"/>
                    <a:alpha val="50000"/>
                  </a:schemeClr>
                </a:solidFill>
                <a:latin typeface="Arial"/>
                <a:cs typeface="Arial"/>
              </a:rPr>
              <a:t>NEED TO KNOW</a:t>
            </a:r>
            <a:endParaRPr lang="en-US" sz="500" b="0" dirty="0">
              <a:solidFill>
                <a:schemeClr val="accent3">
                  <a:lumMod val="40000"/>
                  <a:lumOff val="60000"/>
                  <a:alpha val="50000"/>
                </a:schemeClr>
              </a:solidFill>
              <a:latin typeface="Arial"/>
              <a:cs typeface="Arial"/>
            </a:endParaRPr>
          </a:p>
        </p:txBody>
      </p:sp>
    </p:spTree>
    <p:extLst>
      <p:ext uri="{BB962C8B-B14F-4D97-AF65-F5344CB8AC3E}">
        <p14:creationId xmlns:p14="http://schemas.microsoft.com/office/powerpoint/2010/main" val="427213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a:t>
            </a:r>
            <a:endParaRPr lang="en-US" dirty="0"/>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2203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0"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a:t>
            </a:r>
            <a:endParaRPr lang="en-US" dirty="0"/>
          </a:p>
        </p:txBody>
      </p:sp>
      <p:sp>
        <p:nvSpPr>
          <p:cNvPr id="16"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13" name="Picture 1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44448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rgbClr val="892013"/>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6"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7"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pic>
        <p:nvPicPr>
          <p:cNvPr id="21" name="Picture 20"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33114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Confidential_Restriced_Access_Title and Content">
    <p:spTree>
      <p:nvGrpSpPr>
        <p:cNvPr id="1" name=""/>
        <p:cNvGrpSpPr/>
        <p:nvPr/>
      </p:nvGrpSpPr>
      <p:grpSpPr>
        <a:xfrm>
          <a:off x="0" y="0"/>
          <a:ext cx="0" cy="0"/>
          <a:chOff x="0" y="0"/>
          <a:chExt cx="0" cy="0"/>
        </a:xfrm>
      </p:grpSpPr>
      <p:pic>
        <p:nvPicPr>
          <p:cNvPr id="11" name="Picture 10"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2" name="Picture 11"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4"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3">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18"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19" name="TextBox 18"/>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3"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16"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7" name="Picture 16"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
        <p:nvSpPr>
          <p:cNvPr id="15" name="TextBox 14"/>
          <p:cNvSpPr txBox="1"/>
          <p:nvPr/>
        </p:nvSpPr>
        <p:spPr>
          <a:xfrm>
            <a:off x="441325" y="4936068"/>
            <a:ext cx="3157008" cy="143932"/>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 </a:t>
            </a:r>
            <a:r>
              <a:rPr lang="en-US" sz="700" b="1" dirty="0" smtClean="0">
                <a:solidFill>
                  <a:schemeClr val="accent3">
                    <a:lumMod val="60000"/>
                    <a:lumOff val="40000"/>
                    <a:alpha val="50000"/>
                  </a:schemeClr>
                </a:solidFill>
                <a:latin typeface="Arial"/>
                <a:cs typeface="Arial"/>
              </a:rPr>
              <a:t>– </a:t>
            </a:r>
            <a:r>
              <a:rPr lang="en-US" sz="700" b="1" dirty="0" smtClean="0">
                <a:solidFill>
                  <a:srgbClr val="FF838A">
                    <a:alpha val="50000"/>
                  </a:srgbClr>
                </a:solidFill>
                <a:latin typeface="Arial"/>
                <a:cs typeface="Arial"/>
              </a:rPr>
              <a:t>RESTRICTED</a:t>
            </a:r>
            <a:r>
              <a:rPr lang="en-US" sz="700" b="1" baseline="0" dirty="0" smtClean="0">
                <a:solidFill>
                  <a:srgbClr val="FF838A">
                    <a:alpha val="50000"/>
                  </a:srgbClr>
                </a:solidFill>
                <a:latin typeface="Arial"/>
                <a:cs typeface="Arial"/>
              </a:rPr>
              <a:t> ACCESS</a:t>
            </a:r>
            <a:endParaRPr lang="en-US" sz="500" b="0" dirty="0">
              <a:solidFill>
                <a:srgbClr val="FF838A">
                  <a:alpha val="50000"/>
                </a:srgbClr>
              </a:solidFill>
              <a:latin typeface="Arial"/>
              <a:cs typeface="Arial"/>
            </a:endParaRPr>
          </a:p>
        </p:txBody>
      </p:sp>
    </p:spTree>
    <p:extLst>
      <p:ext uri="{BB962C8B-B14F-4D97-AF65-F5344CB8AC3E}">
        <p14:creationId xmlns:p14="http://schemas.microsoft.com/office/powerpoint/2010/main" val="25760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descr="ty_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5" name="Straight Connector 4"/>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5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2" name="Picture 1" descr="ty_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5" name="Straight Connector 4"/>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2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pic>
        <p:nvPicPr>
          <p:cNvPr id="16" name="Picture 15"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7" name="Picture 16"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19"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3" name="Content Placeholder 2"/>
          <p:cNvSpPr>
            <a:spLocks noGrp="1"/>
          </p:cNvSpPr>
          <p:nvPr>
            <p:ph idx="1"/>
          </p:nvPr>
        </p:nvSpPr>
        <p:spPr>
          <a:xfrm>
            <a:off x="450529" y="1714502"/>
            <a:ext cx="8229601" cy="2962423"/>
          </a:xfrm>
          <a:prstGeom prst="rect">
            <a:avLst/>
          </a:prstGeom>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57150" indent="-214289">
              <a:lnSpc>
                <a:spcPct val="95000"/>
              </a:lnSpc>
              <a:spcBef>
                <a:spcPts val="250"/>
              </a:spcBef>
              <a:buClr>
                <a:schemeClr val="tx1"/>
              </a:buClr>
              <a:buFont typeface="Arial" panose="020B0604020202020204" pitchFamily="34" charset="0"/>
              <a:buChar char="•"/>
              <a:defRPr sz="1800">
                <a:solidFill>
                  <a:schemeClr val="accent2"/>
                </a:solidFill>
              </a:defRPr>
            </a:lvl2pPr>
            <a:lvl3pPr>
              <a:lnSpc>
                <a:spcPct val="95000"/>
              </a:lnSpc>
              <a:spcBef>
                <a:spcPts val="250"/>
              </a:spcBef>
              <a:buClr>
                <a:schemeClr val="tx1"/>
              </a:buClr>
              <a:defRPr sz="1500">
                <a:solidFill>
                  <a:schemeClr val="accent2"/>
                </a:solidFill>
              </a:defRPr>
            </a:lvl3pPr>
            <a:lvl4pPr marL="1200013" indent="-171432">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9"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3" name="Title 1"/>
          <p:cNvSpPr>
            <a:spLocks noGrp="1"/>
          </p:cNvSpPr>
          <p:nvPr>
            <p:ph type="title" hasCustomPrompt="1"/>
          </p:nvPr>
        </p:nvSpPr>
        <p:spPr>
          <a:xfrm>
            <a:off x="455083" y="3"/>
            <a:ext cx="7479877"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pic>
        <p:nvPicPr>
          <p:cNvPr id="15" name="Picture 14" descr="20th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3165" y="612299"/>
            <a:ext cx="687917" cy="392694"/>
          </a:xfrm>
          <a:prstGeom prst="rect">
            <a:avLst/>
          </a:prstGeom>
        </p:spPr>
      </p:pic>
      <p:sp>
        <p:nvSpPr>
          <p:cNvPr id="14"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3" name="TextBox 22"/>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12" name="TextBox 11"/>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18" name="Picture 17" descr="juniper_rgb_black_1800x60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184753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Thank you">
    <p:spTree>
      <p:nvGrpSpPr>
        <p:cNvPr id="1" name=""/>
        <p:cNvGrpSpPr/>
        <p:nvPr/>
      </p:nvGrpSpPr>
      <p:grpSpPr>
        <a:xfrm>
          <a:off x="0" y="0"/>
          <a:ext cx="0" cy="0"/>
          <a:chOff x="0" y="0"/>
          <a:chExt cx="0" cy="0"/>
        </a:xfrm>
      </p:grpSpPr>
      <p:pic>
        <p:nvPicPr>
          <p:cNvPr id="5" name="Picture 4" descr="ty_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p:nvSpPr>
        <p:spPr>
          <a:xfrm rot="10800000">
            <a:off x="0" y="0"/>
            <a:ext cx="9144000" cy="5143500"/>
          </a:xfrm>
          <a:prstGeom prst="rect">
            <a:avLst/>
          </a:prstGeom>
          <a:gradFill flip="none" rotWithShape="1">
            <a:gsLst>
              <a:gs pos="100000">
                <a:schemeClr val="accent1">
                  <a:lumMod val="50000"/>
                  <a:alpha val="10000"/>
                </a:schemeClr>
              </a:gs>
              <a:gs pos="0">
                <a:schemeClr val="accent1">
                  <a:alpha val="8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 name="TextBox 3"/>
          <p:cNvSpPr txBox="1"/>
          <p:nvPr/>
        </p:nvSpPr>
        <p:spPr>
          <a:xfrm>
            <a:off x="0" y="753535"/>
            <a:ext cx="9143999" cy="1447798"/>
          </a:xfrm>
          <a:prstGeom prst="rect">
            <a:avLst/>
          </a:prstGeom>
          <a:solidFill>
            <a:srgbClr val="0A658D">
              <a:alpha val="32000"/>
            </a:srgbClr>
          </a:solidFill>
          <a:ln>
            <a:noFill/>
          </a:ln>
        </p:spPr>
        <p:txBody>
          <a:bodyPr wrap="square" lIns="45643" tIns="22821" rIns="45643" bIns="22821" rtlCol="0">
            <a:noAutofit/>
          </a:bodyPr>
          <a:lstStyle/>
          <a:p>
            <a:pPr algn="ctr">
              <a:lnSpc>
                <a:spcPct val="90000"/>
              </a:lnSpc>
            </a:pPr>
            <a:r>
              <a:rPr lang="en-US" sz="8800" b="1" spc="-300" dirty="0" smtClean="0">
                <a:solidFill>
                  <a:schemeClr val="bg1"/>
                </a:solidFill>
                <a:effectLst>
                  <a:outerShdw blurRad="247650" dist="38100" dir="5400000" algn="t" rotWithShape="0">
                    <a:prstClr val="black">
                      <a:alpha val="40000"/>
                    </a:prstClr>
                  </a:outerShdw>
                </a:effectLst>
                <a:latin typeface="Arial"/>
                <a:cs typeface="Arial"/>
              </a:rPr>
              <a:t>Thank you</a:t>
            </a:r>
          </a:p>
        </p:txBody>
      </p:sp>
      <p:cxnSp>
        <p:nvCxnSpPr>
          <p:cNvPr id="6" name="Straight Connector 5"/>
          <p:cNvCxnSpPr/>
          <p:nvPr/>
        </p:nvCxnSpPr>
        <p:spPr>
          <a:xfrm>
            <a:off x="0" y="7535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201333"/>
            <a:ext cx="9144000" cy="0"/>
          </a:xfrm>
          <a:prstGeom prst="line">
            <a:avLst/>
          </a:prstGeom>
          <a:ln w="19050">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58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0577" y="645747"/>
            <a:ext cx="8229601" cy="369332"/>
          </a:xfrm>
          <a:prstGeom prst="rect">
            <a:avLst/>
          </a:prstGeom>
        </p:spPr>
        <p:txBody>
          <a:bodyPr lIns="0" tIns="0" rIns="0" bIns="0" anchor="b" anchorCtr="0">
            <a:spAutoFit/>
          </a:bodyPr>
          <a:lstStyle>
            <a:lvl1pPr>
              <a:lnSpc>
                <a:spcPct val="90000"/>
              </a:lnSpc>
              <a:spcBef>
                <a:spcPts val="250"/>
              </a:spcBef>
              <a:defRPr lang="en-US" sz="3000" b="0" spc="-38" baseline="0">
                <a:solidFill>
                  <a:schemeClr val="tx1"/>
                </a:solidFill>
                <a:ea typeface="+mn-ea"/>
              </a:defRPr>
            </a:lvl1pPr>
          </a:lstStyle>
          <a:p>
            <a:pPr marL="0" lvl="0" defTabSz="68562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0527" y="1642687"/>
            <a:ext cx="8229601" cy="3051807"/>
          </a:xfrm>
          <a:prstGeom prst="rect">
            <a:avLst/>
          </a:prstGeom>
        </p:spPr>
        <p:txBody>
          <a:bodyPr lIns="91425" tIns="45713" rIns="91425" bIns="45713"/>
          <a:lstStyle>
            <a:lvl1pPr>
              <a:lnSpc>
                <a:spcPct val="95000"/>
              </a:lnSpc>
              <a:spcBef>
                <a:spcPts val="563"/>
              </a:spcBef>
              <a:buClr>
                <a:schemeClr val="tx1"/>
              </a:buClr>
              <a:defRPr sz="2000" baseline="0">
                <a:solidFill>
                  <a:schemeClr val="accent2"/>
                </a:solidFill>
              </a:defRPr>
            </a:lvl1pPr>
            <a:lvl2pPr marL="557178" indent="-214299">
              <a:lnSpc>
                <a:spcPct val="95000"/>
              </a:lnSpc>
              <a:spcBef>
                <a:spcPts val="250"/>
              </a:spcBef>
              <a:buClr>
                <a:schemeClr val="tx1"/>
              </a:buClr>
              <a:buFont typeface="Arial" panose="020B0604020202020204" pitchFamily="34" charset="0"/>
              <a:buChar char="•"/>
              <a:defRPr sz="1750">
                <a:solidFill>
                  <a:schemeClr val="accent2"/>
                </a:solidFill>
              </a:defRPr>
            </a:lvl2pPr>
            <a:lvl3pPr>
              <a:lnSpc>
                <a:spcPct val="95000"/>
              </a:lnSpc>
              <a:spcBef>
                <a:spcPts val="250"/>
              </a:spcBef>
              <a:buClr>
                <a:schemeClr val="tx1"/>
              </a:buClr>
              <a:defRPr sz="1500">
                <a:solidFill>
                  <a:schemeClr val="accent2"/>
                </a:solidFill>
              </a:defRPr>
            </a:lvl3pPr>
            <a:lvl4pPr marL="1200073" indent="-171440">
              <a:lnSpc>
                <a:spcPct val="95000"/>
              </a:lnSpc>
              <a:spcBef>
                <a:spcPts val="250"/>
              </a:spcBef>
              <a:buClr>
                <a:schemeClr val="tx1"/>
              </a:buClr>
              <a:buFont typeface="Arial" panose="020B0604020202020204" pitchFamily="34" charset="0"/>
              <a:buChar char="•"/>
              <a:defRPr sz="1250">
                <a:solidFill>
                  <a:schemeClr val="accent2"/>
                </a:solidFill>
              </a:defRPr>
            </a:lvl4pPr>
            <a:lvl5pPr>
              <a:defRPr>
                <a:solidFill>
                  <a:srgbClr val="292929"/>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5"/>
          <p:cNvSpPr>
            <a:spLocks noGrp="1"/>
          </p:cNvSpPr>
          <p:nvPr>
            <p:ph sz="quarter" idx="11"/>
          </p:nvPr>
        </p:nvSpPr>
        <p:spPr>
          <a:xfrm>
            <a:off x="430501" y="1072589"/>
            <a:ext cx="8229719" cy="370284"/>
          </a:xfrm>
          <a:prstGeom prst="rect">
            <a:avLst/>
          </a:prstGeom>
        </p:spPr>
        <p:txBody>
          <a:bodyPr lIns="109887" tIns="54942" rIns="109887" bIns="54942"/>
          <a:lstStyle>
            <a:lvl1pPr marL="0" indent="0">
              <a:lnSpc>
                <a:spcPct val="95000"/>
              </a:lnSpc>
              <a:spcBef>
                <a:spcPts val="250"/>
              </a:spcBef>
              <a:buNone/>
              <a:defRPr sz="2000" cap="none" spc="-38" baseline="0">
                <a:solidFill>
                  <a:schemeClr val="accent2"/>
                </a:solidFill>
              </a:defRPr>
            </a:lvl1pPr>
            <a:lvl2pPr marL="342879" indent="0">
              <a:buNone/>
              <a:defRPr sz="2125">
                <a:solidFill>
                  <a:schemeClr val="tx1"/>
                </a:solidFill>
              </a:defRPr>
            </a:lvl2pPr>
            <a:lvl3pPr marL="685757" indent="0">
              <a:buNone/>
              <a:defRPr sz="1500">
                <a:solidFill>
                  <a:schemeClr val="tx1"/>
                </a:solidFill>
              </a:defRPr>
            </a:lvl3pPr>
            <a:lvl4pPr marL="1028633" indent="0">
              <a:buNone/>
              <a:defRPr sz="1438">
                <a:solidFill>
                  <a:schemeClr val="tx1"/>
                </a:solidFill>
              </a:defRPr>
            </a:lvl4pPr>
            <a:lvl5pPr marL="1371511" indent="0">
              <a:buNone/>
              <a:defRPr sz="1438">
                <a:solidFill>
                  <a:schemeClr val="tx1"/>
                </a:solidFill>
              </a:defRPr>
            </a:lvl5pPr>
          </a:lstStyle>
          <a:p>
            <a:pPr lvl="0"/>
            <a:r>
              <a:rPr lang="en-US" smtClean="0"/>
              <a:t>Click to edit Master text styles</a:t>
            </a:r>
          </a:p>
        </p:txBody>
      </p:sp>
    </p:spTree>
    <p:extLst>
      <p:ext uri="{BB962C8B-B14F-4D97-AF65-F5344CB8AC3E}">
        <p14:creationId xmlns:p14="http://schemas.microsoft.com/office/powerpoint/2010/main" val="19696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_Box_1">
    <p:spTree>
      <p:nvGrpSpPr>
        <p:cNvPr id="1" name=""/>
        <p:cNvGrpSpPr/>
        <p:nvPr/>
      </p:nvGrpSpPr>
      <p:grpSpPr>
        <a:xfrm>
          <a:off x="0" y="0"/>
          <a:ext cx="0" cy="0"/>
          <a:chOff x="0" y="0"/>
          <a:chExt cx="0" cy="0"/>
        </a:xfrm>
      </p:grpSpPr>
      <p:pic>
        <p:nvPicPr>
          <p:cNvPr id="18" name="Picture 17" descr="junos_platform copy.png"/>
          <p:cNvPicPr>
            <a:picLocks noChangeAspect="1"/>
          </p:cNvPicPr>
          <p:nvPr/>
        </p:nvPicPr>
        <p:blipFill rotWithShape="1">
          <a:blip r:embed="rId2" cstate="screen">
            <a:alphaModFix amt="8000"/>
            <a:extLst>
              <a:ext uri="{28A0092B-C50C-407E-A947-70E740481C1C}">
                <a14:useLocalDpi xmlns:a14="http://schemas.microsoft.com/office/drawing/2010/main"/>
              </a:ext>
            </a:extLst>
          </a:blip>
          <a:srcRect r="-1228"/>
          <a:stretch/>
        </p:blipFill>
        <p:spPr>
          <a:xfrm flipH="1">
            <a:off x="3551766" y="-16934"/>
            <a:ext cx="5592233" cy="5172891"/>
          </a:xfrm>
          <a:prstGeom prst="rect">
            <a:avLst/>
          </a:prstGeom>
        </p:spPr>
      </p:pic>
      <p:pic>
        <p:nvPicPr>
          <p:cNvPr id="19" name="Picture 18" descr="junos_platform.png"/>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1524" r="8080" b="52874"/>
          <a:stretch/>
        </p:blipFill>
        <p:spPr>
          <a:xfrm>
            <a:off x="7200901" y="4076703"/>
            <a:ext cx="1943099" cy="1066799"/>
          </a:xfrm>
          <a:prstGeom prst="rect">
            <a:avLst/>
          </a:prstGeom>
        </p:spPr>
      </p:pic>
      <p:sp>
        <p:nvSpPr>
          <p:cNvPr id="21" name="Rectangle 26"/>
          <p:cNvSpPr>
            <a:spLocks noChangeArrowheads="1"/>
          </p:cNvSpPr>
          <p:nvPr/>
        </p:nvSpPr>
        <p:spPr bwMode="black">
          <a:xfrm>
            <a:off x="8628732" y="4927600"/>
            <a:ext cx="515268" cy="149226"/>
          </a:xfrm>
          <a:custGeom>
            <a:avLst/>
            <a:gdLst>
              <a:gd name="connsiteX0" fmla="*/ 0 w 400050"/>
              <a:gd name="connsiteY0" fmla="*/ 0 h 133350"/>
              <a:gd name="connsiteX1" fmla="*/ 400050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00050"/>
              <a:gd name="connsiteY0" fmla="*/ 3175 h 136525"/>
              <a:gd name="connsiteX1" fmla="*/ 377825 w 400050"/>
              <a:gd name="connsiteY1" fmla="*/ 0 h 136525"/>
              <a:gd name="connsiteX2" fmla="*/ 400050 w 400050"/>
              <a:gd name="connsiteY2" fmla="*/ 136525 h 136525"/>
              <a:gd name="connsiteX3" fmla="*/ 0 w 400050"/>
              <a:gd name="connsiteY3" fmla="*/ 136525 h 136525"/>
              <a:gd name="connsiteX4" fmla="*/ 0 w 400050"/>
              <a:gd name="connsiteY4" fmla="*/ 3175 h 136525"/>
              <a:gd name="connsiteX0" fmla="*/ 0 w 400050"/>
              <a:gd name="connsiteY0" fmla="*/ 0 h 133350"/>
              <a:gd name="connsiteX1" fmla="*/ 368663 w 400050"/>
              <a:gd name="connsiteY1" fmla="*/ 0 h 133350"/>
              <a:gd name="connsiteX2" fmla="*/ 400050 w 400050"/>
              <a:gd name="connsiteY2" fmla="*/ 133350 h 133350"/>
              <a:gd name="connsiteX3" fmla="*/ 0 w 400050"/>
              <a:gd name="connsiteY3" fmla="*/ 133350 h 133350"/>
              <a:gd name="connsiteX4" fmla="*/ 0 w 400050"/>
              <a:gd name="connsiteY4" fmla="*/ 0 h 133350"/>
              <a:gd name="connsiteX0" fmla="*/ 0 w 439561"/>
              <a:gd name="connsiteY0" fmla="*/ 0 h 133350"/>
              <a:gd name="connsiteX1" fmla="*/ 408174 w 439561"/>
              <a:gd name="connsiteY1" fmla="*/ 0 h 133350"/>
              <a:gd name="connsiteX2" fmla="*/ 439561 w 439561"/>
              <a:gd name="connsiteY2" fmla="*/ 133350 h 133350"/>
              <a:gd name="connsiteX3" fmla="*/ 39511 w 439561"/>
              <a:gd name="connsiteY3" fmla="*/ 133350 h 133350"/>
              <a:gd name="connsiteX4" fmla="*/ 0 w 439561"/>
              <a:gd name="connsiteY4" fmla="*/ 0 h 133350"/>
              <a:gd name="connsiteX0" fmla="*/ 0 w 445215"/>
              <a:gd name="connsiteY0" fmla="*/ 0 h 133350"/>
              <a:gd name="connsiteX1" fmla="*/ 445215 w 445215"/>
              <a:gd name="connsiteY1" fmla="*/ 0 h 133350"/>
              <a:gd name="connsiteX2" fmla="*/ 439561 w 445215"/>
              <a:gd name="connsiteY2" fmla="*/ 133350 h 133350"/>
              <a:gd name="connsiteX3" fmla="*/ 39511 w 445215"/>
              <a:gd name="connsiteY3" fmla="*/ 133350 h 133350"/>
              <a:gd name="connsiteX4" fmla="*/ 0 w 445215"/>
              <a:gd name="connsiteY4" fmla="*/ 0 h 133350"/>
              <a:gd name="connsiteX0" fmla="*/ 0 w 440276"/>
              <a:gd name="connsiteY0" fmla="*/ 0 h 133350"/>
              <a:gd name="connsiteX1" fmla="*/ 440276 w 440276"/>
              <a:gd name="connsiteY1" fmla="*/ 2899 h 133350"/>
              <a:gd name="connsiteX2" fmla="*/ 439561 w 440276"/>
              <a:gd name="connsiteY2" fmla="*/ 133350 h 133350"/>
              <a:gd name="connsiteX3" fmla="*/ 39511 w 440276"/>
              <a:gd name="connsiteY3" fmla="*/ 133350 h 133350"/>
              <a:gd name="connsiteX4" fmla="*/ 0 w 440276"/>
              <a:gd name="connsiteY4" fmla="*/ 0 h 133350"/>
              <a:gd name="connsiteX0" fmla="*/ 24695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24695 w 400765"/>
              <a:gd name="connsiteY4" fmla="*/ 0 h 130451"/>
              <a:gd name="connsiteX0" fmla="*/ 34573 w 400765"/>
              <a:gd name="connsiteY0" fmla="*/ 0 h 130451"/>
              <a:gd name="connsiteX1" fmla="*/ 400765 w 400765"/>
              <a:gd name="connsiteY1" fmla="*/ 0 h 130451"/>
              <a:gd name="connsiteX2" fmla="*/ 400050 w 400765"/>
              <a:gd name="connsiteY2" fmla="*/ 130451 h 130451"/>
              <a:gd name="connsiteX3" fmla="*/ 0 w 400765"/>
              <a:gd name="connsiteY3" fmla="*/ 130451 h 130451"/>
              <a:gd name="connsiteX4" fmla="*/ 34573 w 400765"/>
              <a:gd name="connsiteY4" fmla="*/ 0 h 13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65" h="130451">
                <a:moveTo>
                  <a:pt x="34573" y="0"/>
                </a:moveTo>
                <a:lnTo>
                  <a:pt x="400765" y="0"/>
                </a:lnTo>
                <a:cubicBezTo>
                  <a:pt x="400527" y="43484"/>
                  <a:pt x="400288" y="86967"/>
                  <a:pt x="400050" y="130451"/>
                </a:cubicBezTo>
                <a:lnTo>
                  <a:pt x="0" y="130451"/>
                </a:lnTo>
                <a:lnTo>
                  <a:pt x="34573" y="0"/>
                </a:lnTo>
                <a:close/>
              </a:path>
            </a:pathLst>
          </a:custGeom>
          <a:solidFill>
            <a:schemeClr val="accent2">
              <a:lumMod val="50000"/>
            </a:schemeClr>
          </a:solidFill>
          <a:extLst/>
        </p:spPr>
        <p:txBody>
          <a:bodyPr wrap="square" lIns="0" tIns="45711" rIns="91436" bIns="45711" rtlCol="0" anchor="ctr" anchorCtr="0">
            <a:noAutofit/>
          </a:bodyPr>
          <a:lstStyle/>
          <a:p>
            <a:pPr lvl="0" algn="ctr"/>
            <a:r>
              <a:rPr lang="en-US" sz="500" b="0" dirty="0" smtClean="0">
                <a:solidFill>
                  <a:srgbClr val="D4EAF4">
                    <a:alpha val="50000"/>
                  </a:srgbClr>
                </a:solidFill>
                <a:latin typeface="Arial"/>
                <a:cs typeface="Arial"/>
              </a:rPr>
              <a:t> </a:t>
            </a:r>
            <a:endParaRPr lang="en-US" sz="500" b="0" dirty="0">
              <a:solidFill>
                <a:srgbClr val="D4EAF4">
                  <a:alpha val="50000"/>
                </a:srgbClr>
              </a:solidFill>
              <a:latin typeface="Arial"/>
              <a:cs typeface="Arial"/>
            </a:endParaRPr>
          </a:p>
        </p:txBody>
      </p:sp>
      <p:sp>
        <p:nvSpPr>
          <p:cNvPr id="2" name="Title 1"/>
          <p:cNvSpPr>
            <a:spLocks noGrp="1"/>
          </p:cNvSpPr>
          <p:nvPr>
            <p:ph type="title" hasCustomPrompt="1"/>
          </p:nvPr>
        </p:nvSpPr>
        <p:spPr>
          <a:xfrm>
            <a:off x="455085" y="3"/>
            <a:ext cx="8223250" cy="1015079"/>
          </a:xfrm>
          <a:prstGeom prst="rect">
            <a:avLst/>
          </a:prstGeom>
        </p:spPr>
        <p:txBody>
          <a:bodyPr wrap="square" lIns="57148" tIns="0" rIns="0" bIns="0" anchor="b" anchorCtr="0">
            <a:noAutofit/>
          </a:bodyPr>
          <a:lstStyle>
            <a:lvl1pPr>
              <a:lnSpc>
                <a:spcPct val="90000"/>
              </a:lnSpc>
              <a:spcBef>
                <a:spcPts val="250"/>
              </a:spcBef>
              <a:defRPr lang="en-US" sz="2800" b="0" spc="-38" baseline="0">
                <a:solidFill>
                  <a:schemeClr val="tx1"/>
                </a:solidFill>
                <a:ea typeface="+mn-ea"/>
              </a:defRPr>
            </a:lvl1pPr>
          </a:lstStyle>
          <a:p>
            <a:pPr marL="0" lvl="0" defTabSz="685586">
              <a:lnSpc>
                <a:spcPct val="80000"/>
              </a:lnSpc>
            </a:pPr>
            <a:r>
              <a:rPr lang="en-US" dirty="0" smtClean="0"/>
              <a:t>CLICK TO EDIT MASTER TITLE STYLE</a:t>
            </a:r>
            <a:endParaRPr lang="en-US" dirty="0"/>
          </a:p>
        </p:txBody>
      </p:sp>
      <p:sp>
        <p:nvSpPr>
          <p:cNvPr id="3" name="Content Placeholder 2"/>
          <p:cNvSpPr>
            <a:spLocks noGrp="1"/>
          </p:cNvSpPr>
          <p:nvPr>
            <p:ph idx="1" hasCustomPrompt="1"/>
          </p:nvPr>
        </p:nvSpPr>
        <p:spPr>
          <a:xfrm>
            <a:off x="450527"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5" name="Content Placeholder 5"/>
          <p:cNvSpPr>
            <a:spLocks noGrp="1"/>
          </p:cNvSpPr>
          <p:nvPr>
            <p:ph sz="quarter" idx="11"/>
          </p:nvPr>
        </p:nvSpPr>
        <p:spPr>
          <a:xfrm>
            <a:off x="455085" y="1072589"/>
            <a:ext cx="8223250" cy="370284"/>
          </a:xfrm>
          <a:prstGeom prst="rect">
            <a:avLst/>
          </a:prstGeom>
        </p:spPr>
        <p:txBody>
          <a:bodyPr lIns="68676" tIns="34337" rIns="68676" bIns="34337"/>
          <a:lstStyle>
            <a:lvl1pPr marL="0" indent="0">
              <a:lnSpc>
                <a:spcPct val="95000"/>
              </a:lnSpc>
              <a:spcBef>
                <a:spcPts val="250"/>
              </a:spcBef>
              <a:buNone/>
              <a:defRPr sz="2000" cap="none" spc="-38" baseline="0">
                <a:solidFill>
                  <a:schemeClr val="accent2"/>
                </a:solidFill>
              </a:defRPr>
            </a:lvl1pPr>
            <a:lvl2pPr marL="342863" indent="0">
              <a:buNone/>
              <a:defRPr sz="2100">
                <a:solidFill>
                  <a:schemeClr val="tx1"/>
                </a:solidFill>
              </a:defRPr>
            </a:lvl2pPr>
            <a:lvl3pPr marL="685723" indent="0">
              <a:buNone/>
              <a:defRPr sz="1500">
                <a:solidFill>
                  <a:schemeClr val="tx1"/>
                </a:solidFill>
              </a:defRPr>
            </a:lvl3pPr>
            <a:lvl4pPr marL="1028582" indent="0">
              <a:buNone/>
              <a:defRPr sz="1400">
                <a:solidFill>
                  <a:schemeClr val="tx1"/>
                </a:solidFill>
              </a:defRPr>
            </a:lvl4pPr>
            <a:lvl5pPr marL="1371443" indent="0">
              <a:buNone/>
              <a:defRPr sz="1400">
                <a:solidFill>
                  <a:schemeClr val="tx1"/>
                </a:solidFill>
              </a:defRPr>
            </a:lvl5pPr>
          </a:lstStyle>
          <a:p>
            <a:pPr lvl="0"/>
            <a:r>
              <a:rPr lang="en-US" smtClean="0"/>
              <a:t>Click to edit Master text styles</a:t>
            </a:r>
          </a:p>
        </p:txBody>
      </p:sp>
      <p:sp>
        <p:nvSpPr>
          <p:cNvPr id="10" name="Content Placeholder 2"/>
          <p:cNvSpPr>
            <a:spLocks noGrp="1"/>
          </p:cNvSpPr>
          <p:nvPr>
            <p:ph idx="12" hasCustomPrompt="1"/>
          </p:nvPr>
        </p:nvSpPr>
        <p:spPr>
          <a:xfrm>
            <a:off x="3228653"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1" name="Content Placeholder 2"/>
          <p:cNvSpPr>
            <a:spLocks noGrp="1"/>
          </p:cNvSpPr>
          <p:nvPr>
            <p:ph idx="13" hasCustomPrompt="1"/>
          </p:nvPr>
        </p:nvSpPr>
        <p:spPr>
          <a:xfrm>
            <a:off x="6006779" y="2171702"/>
            <a:ext cx="2668911" cy="1833563"/>
          </a:xfrm>
          <a:prstGeom prst="rect">
            <a:avLst/>
          </a:prstGeom>
          <a:ln w="6350" cmpd="sng">
            <a:solidFill>
              <a:schemeClr val="bg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228588">
              <a:lnSpc>
                <a:spcPct val="95000"/>
              </a:lnSpc>
              <a:spcBef>
                <a:spcPts val="250"/>
              </a:spcBef>
              <a:buClr>
                <a:schemeClr val="tx1"/>
              </a:buClr>
              <a:buFont typeface="Arial" panose="020B0604020202020204" pitchFamily="34" charset="0"/>
              <a:buChar char="•"/>
              <a:defRPr sz="1300">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5" name="Content Placeholder 2"/>
          <p:cNvSpPr>
            <a:spLocks noGrp="1"/>
          </p:cNvSpPr>
          <p:nvPr>
            <p:ph idx="14" hasCustomPrompt="1"/>
          </p:nvPr>
        </p:nvSpPr>
        <p:spPr>
          <a:xfrm>
            <a:off x="450527" y="1790700"/>
            <a:ext cx="2668911" cy="317500"/>
          </a:xfrm>
          <a:prstGeom prst="rect">
            <a:avLst/>
          </a:prstGeom>
          <a:solidFill>
            <a:schemeClr val="accent1">
              <a:lumMod val="60000"/>
              <a:lumOff val="40000"/>
            </a:schemeClr>
          </a:solidFill>
          <a:ln w="6350" cmpd="sng">
            <a:solidFill>
              <a:schemeClr val="accent1">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6" name="Content Placeholder 2"/>
          <p:cNvSpPr>
            <a:spLocks noGrp="1"/>
          </p:cNvSpPr>
          <p:nvPr>
            <p:ph idx="15" hasCustomPrompt="1"/>
          </p:nvPr>
        </p:nvSpPr>
        <p:spPr>
          <a:xfrm>
            <a:off x="3228653" y="1790700"/>
            <a:ext cx="2668911" cy="317500"/>
          </a:xfrm>
          <a:prstGeom prst="rect">
            <a:avLst/>
          </a:prstGeom>
          <a:solidFill>
            <a:schemeClr val="accent4">
              <a:lumMod val="60000"/>
              <a:lumOff val="40000"/>
            </a:schemeClr>
          </a:solidFill>
          <a:ln w="6350" cmpd="sng">
            <a:solidFill>
              <a:schemeClr val="accent4">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17" name="Content Placeholder 2"/>
          <p:cNvSpPr>
            <a:spLocks noGrp="1"/>
          </p:cNvSpPr>
          <p:nvPr>
            <p:ph idx="16" hasCustomPrompt="1"/>
          </p:nvPr>
        </p:nvSpPr>
        <p:spPr>
          <a:xfrm>
            <a:off x="6006779" y="1790700"/>
            <a:ext cx="2668911" cy="317500"/>
          </a:xfrm>
          <a:prstGeom prst="rect">
            <a:avLst/>
          </a:prstGeom>
          <a:solidFill>
            <a:schemeClr val="accent5">
              <a:lumMod val="60000"/>
              <a:lumOff val="40000"/>
            </a:schemeClr>
          </a:solidFill>
          <a:ln w="6350" cmpd="sng">
            <a:solidFill>
              <a:schemeClr val="accent5">
                <a:lumMod val="50000"/>
              </a:schemeClr>
            </a:solidFill>
          </a:ln>
        </p:spPr>
        <p:txBody>
          <a:bodyPr lIns="57139" tIns="28571" rIns="57139" bIns="28571"/>
          <a:lstStyle>
            <a:lvl1pPr marL="285736" indent="-285736">
              <a:lnSpc>
                <a:spcPct val="95000"/>
              </a:lnSpc>
              <a:spcBef>
                <a:spcPts val="563"/>
              </a:spcBef>
              <a:buClr>
                <a:schemeClr val="tx1"/>
              </a:buClr>
              <a:buFont typeface="Arial"/>
              <a:buChar char="•"/>
              <a:defRPr sz="2000" b="0">
                <a:solidFill>
                  <a:schemeClr val="accent2"/>
                </a:solidFill>
              </a:defRPr>
            </a:lvl1pPr>
            <a:lvl2pPr marL="57148" indent="0" algn="ctr">
              <a:lnSpc>
                <a:spcPct val="95000"/>
              </a:lnSpc>
              <a:spcBef>
                <a:spcPts val="250"/>
              </a:spcBef>
              <a:buClr>
                <a:schemeClr val="tx1"/>
              </a:buClr>
              <a:buFont typeface="Arial"/>
              <a:buNone/>
              <a:defRPr sz="1800" b="1">
                <a:solidFill>
                  <a:schemeClr val="accent2"/>
                </a:solidFill>
              </a:defRPr>
            </a:lvl2pPr>
            <a:lvl3pPr marL="57148" indent="228588">
              <a:lnSpc>
                <a:spcPct val="95000"/>
              </a:lnSpc>
              <a:spcBef>
                <a:spcPts val="250"/>
              </a:spcBef>
              <a:buClr>
                <a:schemeClr val="tx1"/>
              </a:buClr>
              <a:defRPr sz="1500">
                <a:solidFill>
                  <a:schemeClr val="accent2"/>
                </a:solidFill>
              </a:defRPr>
            </a:lvl3pPr>
            <a:lvl4pPr marL="57148" indent="228588">
              <a:lnSpc>
                <a:spcPct val="95000"/>
              </a:lnSpc>
              <a:spcBef>
                <a:spcPts val="250"/>
              </a:spcBef>
              <a:buClr>
                <a:schemeClr val="tx1"/>
              </a:buClr>
              <a:buFont typeface="Arial" panose="020B0604020202020204" pitchFamily="34" charset="0"/>
              <a:buChar char="•"/>
              <a:defRPr sz="1300">
                <a:solidFill>
                  <a:schemeClr val="accent2"/>
                </a:solidFill>
              </a:defRPr>
            </a:lvl4pPr>
            <a:lvl5pPr>
              <a:defRPr>
                <a:solidFill>
                  <a:srgbClr val="292929"/>
                </a:solidFill>
              </a:defRPr>
            </a:lvl5pPr>
          </a:lstStyle>
          <a:p>
            <a:pPr lvl="1"/>
            <a:r>
              <a:rPr lang="en-US" dirty="0" smtClean="0"/>
              <a:t>First level</a:t>
            </a:r>
          </a:p>
        </p:txBody>
      </p:sp>
      <p:sp>
        <p:nvSpPr>
          <p:cNvPr id="25" name="Rectangle 4"/>
          <p:cNvSpPr/>
          <p:nvPr/>
        </p:nvSpPr>
        <p:spPr>
          <a:xfrm flipH="1">
            <a:off x="0" y="4929717"/>
            <a:ext cx="7904692" cy="146050"/>
          </a:xfrm>
          <a:custGeom>
            <a:avLst/>
            <a:gdLst>
              <a:gd name="connsiteX0" fmla="*/ 0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0 w 8102600"/>
              <a:gd name="connsiteY4" fmla="*/ 0 h 146050"/>
              <a:gd name="connsiteX0" fmla="*/ 296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29634 w 8102600"/>
              <a:gd name="connsiteY4" fmla="*/ 0 h 146050"/>
              <a:gd name="connsiteX0" fmla="*/ 42334 w 8102600"/>
              <a:gd name="connsiteY0" fmla="*/ 0 h 146050"/>
              <a:gd name="connsiteX1" fmla="*/ 8102600 w 8102600"/>
              <a:gd name="connsiteY1" fmla="*/ 0 h 146050"/>
              <a:gd name="connsiteX2" fmla="*/ 8102600 w 8102600"/>
              <a:gd name="connsiteY2" fmla="*/ 146050 h 146050"/>
              <a:gd name="connsiteX3" fmla="*/ 0 w 8102600"/>
              <a:gd name="connsiteY3" fmla="*/ 146050 h 146050"/>
              <a:gd name="connsiteX4" fmla="*/ 42334 w 810260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2600" h="146050">
                <a:moveTo>
                  <a:pt x="42334" y="0"/>
                </a:moveTo>
                <a:lnTo>
                  <a:pt x="8102600" y="0"/>
                </a:lnTo>
                <a:lnTo>
                  <a:pt x="8102600" y="146050"/>
                </a:lnTo>
                <a:lnTo>
                  <a:pt x="0" y="146050"/>
                </a:lnTo>
                <a:lnTo>
                  <a:pt x="42334" y="0"/>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45711" rIns="91421" bIns="45711" rtlCol="0" anchor="ctr"/>
          <a:lstStyle/>
          <a:p>
            <a:pPr algn="l"/>
            <a:fld id="{5266C0E3-FCB2-4D10-9980-6DFC0D8FABCB}" type="slidenum">
              <a:rPr lang="en-US" sz="500" b="0" smtClean="0">
                <a:solidFill>
                  <a:srgbClr val="BFBFBF">
                    <a:alpha val="50000"/>
                  </a:srgbClr>
                </a:solidFill>
                <a:latin typeface="Arial"/>
                <a:cs typeface="Arial"/>
              </a:rPr>
              <a:pPr algn="l"/>
              <a:t>‹#›</a:t>
            </a:fld>
            <a:endParaRPr lang="en-US" sz="500" dirty="0">
              <a:solidFill>
                <a:srgbClr val="BFBFBF">
                  <a:alpha val="50000"/>
                </a:srgbClr>
              </a:solidFill>
              <a:latin typeface="Arial"/>
              <a:cs typeface="Arial"/>
            </a:endParaRPr>
          </a:p>
        </p:txBody>
      </p:sp>
      <p:sp>
        <p:nvSpPr>
          <p:cNvPr id="26" name="TextBox 25"/>
          <p:cNvSpPr txBox="1"/>
          <p:nvPr/>
        </p:nvSpPr>
        <p:spPr>
          <a:xfrm>
            <a:off x="6343649" y="4931832"/>
            <a:ext cx="1499121" cy="156634"/>
          </a:xfrm>
          <a:prstGeom prst="rect">
            <a:avLst/>
          </a:prstGeom>
          <a:noFill/>
        </p:spPr>
        <p:txBody>
          <a:bodyPr wrap="none" lIns="91421" tIns="45711" rIns="91421" bIns="45711" rtlCol="0" anchor="ctr" anchorCtr="0">
            <a:noAutofit/>
          </a:bodyPr>
          <a:lstStyle>
            <a:defPPr>
              <a:defRPr lang="en-US"/>
            </a:defPPr>
            <a:lvl1pPr algn="r">
              <a:defRPr sz="1100">
                <a:solidFill>
                  <a:srgbClr val="344A58">
                    <a:alpha val="50000"/>
                  </a:srgbClr>
                </a:solidFill>
                <a:latin typeface="Arial"/>
                <a:cs typeface="Arial"/>
              </a:defRPr>
            </a:lvl1pPr>
          </a:lstStyle>
          <a:p>
            <a:pPr algn="r"/>
            <a:r>
              <a:rPr lang="en-US" sz="500" b="0" i="0" kern="1200" dirty="0" smtClean="0">
                <a:solidFill>
                  <a:schemeClr val="bg1">
                    <a:lumMod val="75000"/>
                    <a:alpha val="50000"/>
                  </a:schemeClr>
                </a:solidFill>
                <a:latin typeface="Arial"/>
                <a:ea typeface="+mn-ea"/>
                <a:cs typeface="Arial"/>
              </a:rPr>
              <a:t>© 2016 Juniper Networks, Inc. All rights reserved.</a:t>
            </a:r>
            <a:endParaRPr lang="en-US" sz="500" b="0" i="0" dirty="0">
              <a:solidFill>
                <a:schemeClr val="bg1">
                  <a:lumMod val="75000"/>
                  <a:alpha val="50000"/>
                </a:schemeClr>
              </a:solidFill>
            </a:endParaRPr>
          </a:p>
        </p:txBody>
      </p:sp>
      <p:sp>
        <p:nvSpPr>
          <p:cNvPr id="20" name="TextBox 19"/>
          <p:cNvSpPr txBox="1"/>
          <p:nvPr/>
        </p:nvSpPr>
        <p:spPr>
          <a:xfrm>
            <a:off x="441325" y="4936068"/>
            <a:ext cx="2572808" cy="143827"/>
          </a:xfrm>
          <a:prstGeom prst="rect">
            <a:avLst/>
          </a:prstGeom>
          <a:noFill/>
        </p:spPr>
        <p:txBody>
          <a:bodyPr wrap="none" lIns="57139" tIns="0" rIns="57139" bIns="0" rtlCol="0" anchor="ctr" anchorCtr="0">
            <a:noAutofit/>
          </a:bodyPr>
          <a:lstStyle>
            <a:defPPr>
              <a:defRPr lang="en-US"/>
            </a:defPPr>
            <a:lvl1pPr algn="r">
              <a:defRPr sz="1100">
                <a:solidFill>
                  <a:srgbClr val="344A58">
                    <a:alpha val="50000"/>
                  </a:srgbClr>
                </a:solidFill>
                <a:latin typeface="Arial"/>
                <a:cs typeface="Arial"/>
              </a:defRPr>
            </a:lvl1pPr>
          </a:lstStyle>
          <a:p>
            <a:pPr marL="0" marR="0" indent="0" algn="l" defTabSz="342863" rtl="0" eaLnBrk="1" fontAlgn="auto" latinLnBrk="0" hangingPunct="1">
              <a:lnSpc>
                <a:spcPct val="80000"/>
              </a:lnSpc>
              <a:spcBef>
                <a:spcPts val="0"/>
              </a:spcBef>
              <a:spcAft>
                <a:spcPts val="0"/>
              </a:spcAft>
              <a:buClrTx/>
              <a:buSzTx/>
              <a:buFontTx/>
              <a:buNone/>
              <a:tabLst/>
              <a:defRPr/>
            </a:pPr>
            <a:r>
              <a:rPr lang="en-US" sz="700" b="1" dirty="0" smtClean="0">
                <a:solidFill>
                  <a:schemeClr val="accent3">
                    <a:lumMod val="40000"/>
                    <a:lumOff val="60000"/>
                    <a:alpha val="50000"/>
                  </a:schemeClr>
                </a:solidFill>
                <a:latin typeface="Arial"/>
                <a:cs typeface="Arial"/>
              </a:rPr>
              <a:t>JUNIPER NETWORKS CONFIDENTIAL</a:t>
            </a:r>
            <a:endParaRPr lang="en-US" sz="500" b="0" dirty="0">
              <a:solidFill>
                <a:schemeClr val="accent3">
                  <a:lumMod val="40000"/>
                  <a:lumOff val="60000"/>
                  <a:alpha val="50000"/>
                </a:schemeClr>
              </a:solidFill>
              <a:latin typeface="Arial"/>
              <a:cs typeface="Arial"/>
            </a:endParaRPr>
          </a:p>
        </p:txBody>
      </p:sp>
      <p:pic>
        <p:nvPicPr>
          <p:cNvPr id="23" name="Picture 22" descr="juniper_rgb_black_1800x6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83008" y="4906432"/>
            <a:ext cx="584200" cy="194733"/>
          </a:xfrm>
          <a:prstGeom prst="rect">
            <a:avLst/>
          </a:prstGeom>
        </p:spPr>
      </p:pic>
    </p:spTree>
    <p:extLst>
      <p:ext uri="{BB962C8B-B14F-4D97-AF65-F5344CB8AC3E}">
        <p14:creationId xmlns:p14="http://schemas.microsoft.com/office/powerpoint/2010/main" val="5138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theme" Target="../theme/theme1.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563539"/>
      </p:ext>
    </p:extLst>
  </p:cSld>
  <p:clrMap bg1="lt1" tx1="dk1" bg2="lt2" tx2="dk2" accent1="accent1" accent2="accent2" accent3="accent3" accent4="accent4" accent5="accent5" accent6="accent6" hlink="hlink" folHlink="folHlink"/>
  <p:sldLayoutIdLst>
    <p:sldLayoutId id="2147483650" r:id="rId1"/>
    <p:sldLayoutId id="2147483877" r:id="rId2"/>
    <p:sldLayoutId id="2147483862" r:id="rId3"/>
    <p:sldLayoutId id="2147483878" r:id="rId4"/>
    <p:sldLayoutId id="2147483861" r:id="rId5"/>
    <p:sldLayoutId id="2147483879" r:id="rId6"/>
    <p:sldLayoutId id="2147483855" r:id="rId7"/>
    <p:sldLayoutId id="2147483880" r:id="rId8"/>
    <p:sldLayoutId id="2147483874" r:id="rId9"/>
    <p:sldLayoutId id="2147483960" r:id="rId10"/>
    <p:sldLayoutId id="2147483881" r:id="rId11"/>
    <p:sldLayoutId id="2147483907" r:id="rId12"/>
    <p:sldLayoutId id="2147483908" r:id="rId13"/>
    <p:sldLayoutId id="2147483909" r:id="rId14"/>
    <p:sldLayoutId id="2147483910" r:id="rId15"/>
    <p:sldLayoutId id="2147483911" r:id="rId16"/>
    <p:sldLayoutId id="2147483912" r:id="rId17"/>
    <p:sldLayoutId id="2147483913" r:id="rId18"/>
    <p:sldLayoutId id="2147483915" r:id="rId19"/>
    <p:sldLayoutId id="2147483916" r:id="rId20"/>
    <p:sldLayoutId id="2147483918" r:id="rId21"/>
    <p:sldLayoutId id="2147483919" r:id="rId22"/>
    <p:sldLayoutId id="2147483920" r:id="rId23"/>
    <p:sldLayoutId id="2147483921"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833" r:id="rId33"/>
    <p:sldLayoutId id="2147483863" r:id="rId34"/>
    <p:sldLayoutId id="2147483859" r:id="rId35"/>
    <p:sldLayoutId id="2147483857" r:id="rId36"/>
    <p:sldLayoutId id="2147483856" r:id="rId37"/>
    <p:sldLayoutId id="2147483864" r:id="rId38"/>
    <p:sldLayoutId id="2147483858" r:id="rId39"/>
    <p:sldLayoutId id="2147483838" r:id="rId40"/>
    <p:sldLayoutId id="2147483832" r:id="rId41"/>
    <p:sldLayoutId id="2147483826" r:id="rId42"/>
    <p:sldLayoutId id="2147483844" r:id="rId43"/>
    <p:sldLayoutId id="2147483846" r:id="rId44"/>
    <p:sldLayoutId id="2147483928" r:id="rId45"/>
    <p:sldLayoutId id="2147483929" r:id="rId46"/>
    <p:sldLayoutId id="2147483930" r:id="rId47"/>
    <p:sldLayoutId id="2147483931" r:id="rId48"/>
    <p:sldLayoutId id="2147483824" r:id="rId49"/>
    <p:sldLayoutId id="2147483845" r:id="rId50"/>
    <p:sldLayoutId id="2147483827" r:id="rId51"/>
    <p:sldLayoutId id="2147483945" r:id="rId52"/>
    <p:sldLayoutId id="2147483944" r:id="rId53"/>
    <p:sldLayoutId id="2147483959" r:id="rId54"/>
    <p:sldLayoutId id="2147483943" r:id="rId55"/>
    <p:sldLayoutId id="2147483892" r:id="rId56"/>
    <p:sldLayoutId id="2147483866" r:id="rId57"/>
    <p:sldLayoutId id="2147483906" r:id="rId58"/>
    <p:sldLayoutId id="2147483922" r:id="rId59"/>
    <p:sldLayoutId id="2147483923" r:id="rId60"/>
    <p:sldLayoutId id="2147483924" r:id="rId61"/>
    <p:sldLayoutId id="2147483925" r:id="rId62"/>
    <p:sldLayoutId id="2147483926" r:id="rId63"/>
    <p:sldLayoutId id="2147483927" r:id="rId64"/>
    <p:sldLayoutId id="2147483867" r:id="rId65"/>
    <p:sldLayoutId id="2147483946" r:id="rId66"/>
    <p:sldLayoutId id="2147483947" r:id="rId67"/>
    <p:sldLayoutId id="2147483948" r:id="rId68"/>
    <p:sldLayoutId id="2147483949" r:id="rId69"/>
    <p:sldLayoutId id="2147483950" r:id="rId70"/>
    <p:sldLayoutId id="2147483951" r:id="rId71"/>
    <p:sldLayoutId id="2147483952" r:id="rId72"/>
    <p:sldLayoutId id="2147483953" r:id="rId73"/>
    <p:sldLayoutId id="2147483955" r:id="rId74"/>
    <p:sldLayoutId id="2147483958" r:id="rId75"/>
    <p:sldLayoutId id="2147483956" r:id="rId76"/>
    <p:sldLayoutId id="2147483957" r:id="rId77"/>
    <p:sldLayoutId id="2147483932" r:id="rId78"/>
    <p:sldLayoutId id="2147483933" r:id="rId79"/>
    <p:sldLayoutId id="2147483934" r:id="rId80"/>
    <p:sldLayoutId id="2147483961"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342863" rtl="0" eaLnBrk="1" latinLnBrk="0" hangingPunct="1">
        <a:spcBef>
          <a:spcPct val="0"/>
        </a:spcBef>
        <a:buNone/>
        <a:defRPr sz="2500" b="1" i="0" kern="1200">
          <a:solidFill>
            <a:schemeClr val="accent6"/>
          </a:solidFill>
          <a:latin typeface="Arial"/>
          <a:ea typeface="+mj-ea"/>
          <a:cs typeface="Arial"/>
        </a:defRPr>
      </a:lvl1pPr>
    </p:titleStyle>
    <p:bodyStyle>
      <a:lvl1pPr marL="257147" indent="-257147" algn="l" defTabSz="342863" rtl="0" eaLnBrk="1" latinLnBrk="0" hangingPunct="1">
        <a:spcBef>
          <a:spcPct val="20000"/>
        </a:spcBef>
        <a:buFont typeface="Arial"/>
        <a:buChar char="•"/>
        <a:defRPr sz="2400" kern="1200">
          <a:solidFill>
            <a:schemeClr val="tx1">
              <a:lumMod val="50000"/>
            </a:schemeClr>
          </a:solidFill>
          <a:latin typeface="Arial"/>
          <a:ea typeface="+mn-ea"/>
          <a:cs typeface="Arial"/>
        </a:defRPr>
      </a:lvl1pPr>
      <a:lvl2pPr marL="557150" indent="-214289" algn="l" defTabSz="342863" rtl="0" eaLnBrk="1" latinLnBrk="0" hangingPunct="1">
        <a:spcBef>
          <a:spcPct val="20000"/>
        </a:spcBef>
        <a:buFont typeface="Arial"/>
        <a:buChar char="–"/>
        <a:defRPr sz="2300" kern="1200">
          <a:solidFill>
            <a:schemeClr val="tx1">
              <a:lumMod val="50000"/>
            </a:schemeClr>
          </a:solidFill>
          <a:latin typeface="Arial"/>
          <a:ea typeface="+mn-ea"/>
          <a:cs typeface="Arial"/>
        </a:defRPr>
      </a:lvl2pPr>
      <a:lvl3pPr marL="857155" indent="-171432" algn="l" defTabSz="342863" rtl="0" eaLnBrk="1" latinLnBrk="0" hangingPunct="1">
        <a:spcBef>
          <a:spcPct val="20000"/>
        </a:spcBef>
        <a:buFont typeface="Arial"/>
        <a:buChar char="•"/>
        <a:defRPr sz="1800" kern="1200">
          <a:solidFill>
            <a:schemeClr val="tx1">
              <a:lumMod val="50000"/>
            </a:schemeClr>
          </a:solidFill>
          <a:latin typeface="Arial"/>
          <a:ea typeface="+mn-ea"/>
          <a:cs typeface="Arial"/>
        </a:defRPr>
      </a:lvl3pPr>
      <a:lvl4pPr marL="1200013"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4pPr>
      <a:lvl5pPr marL="1542875" indent="-171432" algn="l" defTabSz="342863" rtl="0" eaLnBrk="1" latinLnBrk="0" hangingPunct="1">
        <a:spcBef>
          <a:spcPct val="20000"/>
        </a:spcBef>
        <a:buFont typeface="Arial"/>
        <a:buChar char="»"/>
        <a:defRPr sz="1500" kern="1200">
          <a:solidFill>
            <a:schemeClr val="tx1">
              <a:lumMod val="50000"/>
            </a:schemeClr>
          </a:solidFill>
          <a:latin typeface="Arial"/>
          <a:ea typeface="+mn-ea"/>
          <a:cs typeface="Arial"/>
        </a:defRPr>
      </a:lvl5pPr>
      <a:lvl6pPr marL="1885736" indent="-171432"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598" indent="-171432"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61" indent="-171432"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22" indent="-171432" algn="l" defTabSz="34286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63" rtl="0" eaLnBrk="1" latinLnBrk="0" hangingPunct="1">
        <a:defRPr sz="1400" kern="1200">
          <a:solidFill>
            <a:schemeClr val="tx1"/>
          </a:solidFill>
          <a:latin typeface="+mn-lt"/>
          <a:ea typeface="+mn-ea"/>
          <a:cs typeface="+mn-cs"/>
        </a:defRPr>
      </a:lvl1pPr>
      <a:lvl2pPr marL="342863" algn="l" defTabSz="342863" rtl="0" eaLnBrk="1" latinLnBrk="0" hangingPunct="1">
        <a:defRPr sz="1400" kern="1200">
          <a:solidFill>
            <a:schemeClr val="tx1"/>
          </a:solidFill>
          <a:latin typeface="+mn-lt"/>
          <a:ea typeface="+mn-ea"/>
          <a:cs typeface="+mn-cs"/>
        </a:defRPr>
      </a:lvl2pPr>
      <a:lvl3pPr marL="685723" algn="l" defTabSz="342863" rtl="0" eaLnBrk="1" latinLnBrk="0" hangingPunct="1">
        <a:defRPr sz="1400" kern="1200">
          <a:solidFill>
            <a:schemeClr val="tx1"/>
          </a:solidFill>
          <a:latin typeface="+mn-lt"/>
          <a:ea typeface="+mn-ea"/>
          <a:cs typeface="+mn-cs"/>
        </a:defRPr>
      </a:lvl3pPr>
      <a:lvl4pPr marL="1028585" algn="l" defTabSz="342863" rtl="0" eaLnBrk="1" latinLnBrk="0" hangingPunct="1">
        <a:defRPr sz="1400" kern="1200">
          <a:solidFill>
            <a:schemeClr val="tx1"/>
          </a:solidFill>
          <a:latin typeface="+mn-lt"/>
          <a:ea typeface="+mn-ea"/>
          <a:cs typeface="+mn-cs"/>
        </a:defRPr>
      </a:lvl4pPr>
      <a:lvl5pPr marL="1371446" algn="l" defTabSz="342863" rtl="0" eaLnBrk="1" latinLnBrk="0" hangingPunct="1">
        <a:defRPr sz="1400" kern="1200">
          <a:solidFill>
            <a:schemeClr val="tx1"/>
          </a:solidFill>
          <a:latin typeface="+mn-lt"/>
          <a:ea typeface="+mn-ea"/>
          <a:cs typeface="+mn-cs"/>
        </a:defRPr>
      </a:lvl5pPr>
      <a:lvl6pPr marL="1714307" algn="l" defTabSz="342863" rtl="0" eaLnBrk="1" latinLnBrk="0" hangingPunct="1">
        <a:defRPr sz="1400" kern="1200">
          <a:solidFill>
            <a:schemeClr val="tx1"/>
          </a:solidFill>
          <a:latin typeface="+mn-lt"/>
          <a:ea typeface="+mn-ea"/>
          <a:cs typeface="+mn-cs"/>
        </a:defRPr>
      </a:lvl6pPr>
      <a:lvl7pPr marL="2057168" algn="l" defTabSz="342863" rtl="0" eaLnBrk="1" latinLnBrk="0" hangingPunct="1">
        <a:defRPr sz="1400" kern="1200">
          <a:solidFill>
            <a:schemeClr val="tx1"/>
          </a:solidFill>
          <a:latin typeface="+mn-lt"/>
          <a:ea typeface="+mn-ea"/>
          <a:cs typeface="+mn-cs"/>
        </a:defRPr>
      </a:lvl7pPr>
      <a:lvl8pPr marL="2400028" algn="l" defTabSz="342863" rtl="0" eaLnBrk="1" latinLnBrk="0" hangingPunct="1">
        <a:defRPr sz="1400" kern="1200">
          <a:solidFill>
            <a:schemeClr val="tx1"/>
          </a:solidFill>
          <a:latin typeface="+mn-lt"/>
          <a:ea typeface="+mn-ea"/>
          <a:cs typeface="+mn-cs"/>
        </a:defRPr>
      </a:lvl8pPr>
      <a:lvl9pPr marL="2742890" algn="l" defTabSz="34286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81.xml"/><Relationship Id="rId2"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7" Type="http://schemas.openxmlformats.org/officeDocument/2006/relationships/image" Target="../media/image91.emf"/><Relationship Id="rId8" Type="http://schemas.openxmlformats.org/officeDocument/2006/relationships/image" Target="../media/image92.emf"/><Relationship Id="rId9" Type="http://schemas.openxmlformats.org/officeDocument/2006/relationships/image" Target="../media/image93.emf"/><Relationship Id="rId10" Type="http://schemas.openxmlformats.org/officeDocument/2006/relationships/image" Target="../media/image94.emf"/><Relationship Id="rId11" Type="http://schemas.openxmlformats.org/officeDocument/2006/relationships/image" Target="../media/image95.emf"/><Relationship Id="rId1" Type="http://schemas.openxmlformats.org/officeDocument/2006/relationships/slideLayout" Target="../slideLayouts/slideLayout81.xml"/><Relationship Id="rId2" Type="http://schemas.openxmlformats.org/officeDocument/2006/relationships/image" Target="../media/image8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96.png"/><Relationship Id="rId3"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3" Type="http://schemas.openxmlformats.org/officeDocument/2006/relationships/hyperlink" Target="http://docs.ansible.com/ansible/list_of_network_modules.html#junos" TargetMode="External"/><Relationship Id="rId4" Type="http://schemas.openxmlformats.org/officeDocument/2006/relationships/hyperlink" Target="https://galaxy.ansible.com/Juniper/junos/" TargetMode="External"/><Relationship Id="rId5" Type="http://schemas.openxmlformats.org/officeDocument/2006/relationships/hyperlink" Target="https://github.com/Juniper/ansible-junos-stdlib" TargetMode="External"/><Relationship Id="rId1" Type="http://schemas.openxmlformats.org/officeDocument/2006/relationships/slideLayout" Target="../slideLayouts/slideLayout81.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notesSlide" Target="../notesSlides/notesSlide1.xml"/><Relationship Id="rId5" Type="http://schemas.openxmlformats.org/officeDocument/2006/relationships/oleObject" Target="../embeddings/oleObject1.bin"/><Relationship Id="rId6" Type="http://schemas.openxmlformats.org/officeDocument/2006/relationships/image" Target="../media/image45.emf"/><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vmlDrawing" Target="../drawings/vmlDrawing1.vml"/><Relationship Id="rId2"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dropbox.com/sh/jb8niq3b6suvbcg/AAC3cWY_4mGsCWrrF-qY0wtoa?dl=0" TargetMode="External"/><Relationship Id="rId3" Type="http://schemas.openxmlformats.org/officeDocument/2006/relationships/hyperlink" Target="https://github.com/vignitin/SG-Ansible-Train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65.jp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24" Type="http://schemas.openxmlformats.org/officeDocument/2006/relationships/image" Target="../media/image69.jpg"/><Relationship Id="rId25" Type="http://schemas.openxmlformats.org/officeDocument/2006/relationships/image" Target="../media/image70.jpg"/><Relationship Id="rId26" Type="http://schemas.openxmlformats.org/officeDocument/2006/relationships/image" Target="../media/image71.png"/><Relationship Id="rId27" Type="http://schemas.openxmlformats.org/officeDocument/2006/relationships/image" Target="../media/image72.png"/><Relationship Id="rId28" Type="http://schemas.openxmlformats.org/officeDocument/2006/relationships/image" Target="../media/image73.png"/><Relationship Id="rId29" Type="http://schemas.openxmlformats.org/officeDocument/2006/relationships/image" Target="../media/image74.png"/><Relationship Id="rId30" Type="http://schemas.openxmlformats.org/officeDocument/2006/relationships/image" Target="../media/image75.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jpg"/><Relationship Id="rId15" Type="http://schemas.openxmlformats.org/officeDocument/2006/relationships/image" Target="../media/image60.png"/><Relationship Id="rId16" Type="http://schemas.openxmlformats.org/officeDocument/2006/relationships/image" Target="../media/image61.jp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8.jpg"/><Relationship Id="rId4" Type="http://schemas.openxmlformats.org/officeDocument/2006/relationships/image" Target="../media/image49.png"/><Relationship Id="rId5" Type="http://schemas.openxmlformats.org/officeDocument/2006/relationships/image" Target="../media/image50.gif"/><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jpg"/><Relationship Id="rId24" Type="http://schemas.openxmlformats.org/officeDocument/2006/relationships/image" Target="../media/image66.png"/><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69.jpg"/><Relationship Id="rId28" Type="http://schemas.openxmlformats.org/officeDocument/2006/relationships/image" Target="../media/image70.jpg"/><Relationship Id="rId29"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image" Target="../media/image78.tiff"/><Relationship Id="rId30" Type="http://schemas.openxmlformats.org/officeDocument/2006/relationships/image" Target="../media/image72.png"/><Relationship Id="rId31" Type="http://schemas.openxmlformats.org/officeDocument/2006/relationships/image" Target="../media/image74.png"/><Relationship Id="rId32" Type="http://schemas.openxmlformats.org/officeDocument/2006/relationships/image" Target="../media/image73.png"/><Relationship Id="rId9" Type="http://schemas.openxmlformats.org/officeDocument/2006/relationships/image" Target="../media/image51.png"/><Relationship Id="rId6" Type="http://schemas.openxmlformats.org/officeDocument/2006/relationships/image" Target="../media/image48.jpg"/><Relationship Id="rId7" Type="http://schemas.openxmlformats.org/officeDocument/2006/relationships/image" Target="../media/image49.png"/><Relationship Id="rId8" Type="http://schemas.openxmlformats.org/officeDocument/2006/relationships/image" Target="../media/image50.gif"/><Relationship Id="rId33" Type="http://schemas.openxmlformats.org/officeDocument/2006/relationships/image" Target="../media/image75.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jpg"/><Relationship Id="rId18" Type="http://schemas.openxmlformats.org/officeDocument/2006/relationships/image" Target="../media/image60.png"/><Relationship Id="rId19" Type="http://schemas.openxmlformats.org/officeDocument/2006/relationships/image" Target="../media/image61.jpg"/></Relationships>
</file>

<file path=ppt/slides/_rels/slide7.xml.rels><?xml version="1.0" encoding="UTF-8" standalone="yes"?>
<Relationships xmlns="http://schemas.openxmlformats.org/package/2006/relationships"><Relationship Id="rId11" Type="http://schemas.openxmlformats.org/officeDocument/2006/relationships/image" Target="../media/image81.png"/><Relationship Id="rId12" Type="http://schemas.microsoft.com/office/2007/relationships/hdphoto" Target="../media/hdphoto3.wdp"/><Relationship Id="rId13" Type="http://schemas.openxmlformats.org/officeDocument/2006/relationships/image" Target="../media/image51.png"/><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69.jpg"/><Relationship Id="rId4" Type="http://schemas.openxmlformats.org/officeDocument/2006/relationships/image" Target="../media/image68.png"/><Relationship Id="rId5" Type="http://schemas.openxmlformats.org/officeDocument/2006/relationships/image" Target="../media/image65.jpg"/><Relationship Id="rId6" Type="http://schemas.openxmlformats.org/officeDocument/2006/relationships/image" Target="../media/image66.png"/><Relationship Id="rId7" Type="http://schemas.openxmlformats.org/officeDocument/2006/relationships/image" Target="../media/image79.png"/><Relationship Id="rId8" Type="http://schemas.openxmlformats.org/officeDocument/2006/relationships/image" Target="../media/image80.png"/><Relationship Id="rId9" Type="http://schemas.microsoft.com/office/2007/relationships/hdphoto" Target="../media/hdphoto2.wdp"/><Relationship Id="rId10"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82398"/>
            <a:ext cx="5378244" cy="1923604"/>
          </a:xfrm>
        </p:spPr>
        <p:txBody>
          <a:bodyPr anchor="ctr"/>
          <a:lstStyle/>
          <a:p>
            <a:r>
              <a:rPr lang="en-US" dirty="0" smtClean="0"/>
              <a:t>Ansible training</a:t>
            </a:r>
            <a:endParaRPr lang="en-US" dirty="0"/>
          </a:p>
        </p:txBody>
      </p:sp>
      <p:sp>
        <p:nvSpPr>
          <p:cNvPr id="3" name="Content Placeholder 2"/>
          <p:cNvSpPr>
            <a:spLocks noGrp="1"/>
          </p:cNvSpPr>
          <p:nvPr>
            <p:ph sz="quarter" idx="10"/>
          </p:nvPr>
        </p:nvSpPr>
        <p:spPr/>
        <p:txBody>
          <a:bodyPr/>
          <a:lstStyle/>
          <a:p>
            <a:r>
              <a:rPr lang="en-US" dirty="0" smtClean="0"/>
              <a:t>Harry Toolseram &amp; Nitin Vig</a:t>
            </a:r>
          </a:p>
          <a:p>
            <a:r>
              <a:rPr lang="en-US" dirty="0" smtClean="0"/>
              <a:t>July 2017</a:t>
            </a:r>
            <a:endParaRPr lang="en-US" dirty="0"/>
          </a:p>
        </p:txBody>
      </p:sp>
    </p:spTree>
    <p:extLst>
      <p:ext uri="{BB962C8B-B14F-4D97-AF65-F5344CB8AC3E}">
        <p14:creationId xmlns:p14="http://schemas.microsoft.com/office/powerpoint/2010/main" val="16435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524845" y="2804773"/>
            <a:ext cx="8417744" cy="1710812"/>
          </a:xfrm>
          <a:prstGeom prst="rect">
            <a:avLst/>
          </a:prstGeom>
          <a:noFill/>
          <a:ln w="9525">
            <a:noFill/>
            <a:miter lim="800000"/>
            <a:headEnd/>
            <a:tailEnd/>
          </a:ln>
        </p:spPr>
        <p:txBody>
          <a:bodyPr vert="horz" wrap="square" lIns="68564" tIns="34282" rIns="68564" bIns="34282" numCol="1" anchor="t" anchorCtr="0" compatLnSpc="1">
            <a:prstTxWarp prst="textNoShape">
              <a:avLst/>
            </a:prstTxWarp>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pPr algn="just"/>
            <a:r>
              <a:rPr lang="en-GB" sz="1600" kern="0" dirty="0" smtClean="0">
                <a:latin typeface="Arial" panose="020B0604020202020204" pitchFamily="34" charset="0"/>
                <a:cs typeface="Arial" panose="020B0604020202020204" pitchFamily="34" charset="0"/>
              </a:rPr>
              <a:t>A </a:t>
            </a:r>
            <a:r>
              <a:rPr lang="en-GB" sz="1600" kern="0" dirty="0">
                <a:latin typeface="Arial" panose="020B0604020202020204" pitchFamily="34" charset="0"/>
                <a:cs typeface="Arial" panose="020B0604020202020204" pitchFamily="34" charset="0"/>
              </a:rPr>
              <a:t>radically simple IT automation platform</a:t>
            </a:r>
          </a:p>
          <a:p>
            <a:pPr lvl="1" algn="just"/>
            <a:r>
              <a:rPr lang="en-GB" sz="1400" kern="0" dirty="0" err="1">
                <a:latin typeface="Arial" panose="020B0604020202020204" pitchFamily="34" charset="0"/>
                <a:cs typeface="Arial" panose="020B0604020202020204" pitchFamily="34" charset="0"/>
              </a:rPr>
              <a:t>Ansible’s</a:t>
            </a:r>
            <a:r>
              <a:rPr lang="en-GB" sz="1400" kern="0" dirty="0">
                <a:latin typeface="Arial" panose="020B0604020202020204" pitchFamily="34" charset="0"/>
                <a:cs typeface="Arial" panose="020B0604020202020204" pitchFamily="34" charset="0"/>
              </a:rPr>
              <a:t> goals are similar to other tools such as Puppet, Chef and </a:t>
            </a:r>
            <a:r>
              <a:rPr lang="en-GB" sz="1400" kern="0" dirty="0" err="1" smtClean="0">
                <a:latin typeface="Arial" panose="020B0604020202020204" pitchFamily="34" charset="0"/>
                <a:cs typeface="Arial" panose="020B0604020202020204" pitchFamily="34" charset="0"/>
              </a:rPr>
              <a:t>Saltstack</a:t>
            </a:r>
            <a:endParaRPr lang="en-GB" sz="1400" kern="0" dirty="0">
              <a:latin typeface="Arial" panose="020B0604020202020204" pitchFamily="34" charset="0"/>
              <a:cs typeface="Arial" panose="020B0604020202020204" pitchFamily="34" charset="0"/>
            </a:endParaRPr>
          </a:p>
          <a:p>
            <a:pPr lvl="1" algn="just"/>
            <a:r>
              <a:rPr lang="en-GB" sz="1400" kern="0" dirty="0">
                <a:latin typeface="Arial" panose="020B0604020202020204" pitchFamily="34" charset="0"/>
                <a:cs typeface="Arial" panose="020B0604020202020204" pitchFamily="34" charset="0"/>
              </a:rPr>
              <a:t>Created by Michael </a:t>
            </a:r>
            <a:r>
              <a:rPr lang="en-GB" sz="1400" kern="0" dirty="0" err="1">
                <a:latin typeface="Arial" panose="020B0604020202020204" pitchFamily="34" charset="0"/>
                <a:cs typeface="Arial" panose="020B0604020202020204" pitchFamily="34" charset="0"/>
              </a:rPr>
              <a:t>DeHaan</a:t>
            </a:r>
            <a:endParaRPr lang="en-GB" sz="1400" kern="0" dirty="0">
              <a:latin typeface="Arial" panose="020B0604020202020204" pitchFamily="34" charset="0"/>
              <a:cs typeface="Arial" panose="020B0604020202020204" pitchFamily="34" charset="0"/>
            </a:endParaRPr>
          </a:p>
          <a:p>
            <a:pPr lvl="1" algn="just"/>
            <a:r>
              <a:rPr lang="en-GB" sz="1400" kern="0" dirty="0">
                <a:latin typeface="Arial" panose="020B0604020202020204" pitchFamily="34" charset="0"/>
                <a:cs typeface="Arial" panose="020B0604020202020204" pitchFamily="34" charset="0"/>
              </a:rPr>
              <a:t>Initial release in 2012</a:t>
            </a:r>
          </a:p>
          <a:p>
            <a:pPr lvl="1" algn="just"/>
            <a:r>
              <a:rPr lang="en-GB" sz="1400" kern="0" dirty="0">
                <a:latin typeface="Arial" panose="020B0604020202020204" pitchFamily="34" charset="0"/>
                <a:cs typeface="Arial" panose="020B0604020202020204" pitchFamily="34" charset="0"/>
              </a:rPr>
              <a:t>Current release is </a:t>
            </a:r>
            <a:r>
              <a:rPr lang="en-GB" sz="1400" kern="0" dirty="0" smtClean="0">
                <a:latin typeface="Arial" panose="020B0604020202020204" pitchFamily="34" charset="0"/>
                <a:cs typeface="Arial" panose="020B0604020202020204" pitchFamily="34" charset="0"/>
              </a:rPr>
              <a:t>2.3.1.0 (July 2017)</a:t>
            </a:r>
            <a:endParaRPr lang="en-GB" sz="1400" kern="0" dirty="0">
              <a:latin typeface="Arial" panose="020B0604020202020204" pitchFamily="34" charset="0"/>
              <a:cs typeface="Arial" panose="020B0604020202020204" pitchFamily="34" charset="0"/>
            </a:endParaRPr>
          </a:p>
          <a:p>
            <a:pPr lvl="1" algn="just"/>
            <a:r>
              <a:rPr lang="en-GB" sz="1400" kern="0" dirty="0">
                <a:latin typeface="Arial" panose="020B0604020202020204" pitchFamily="34" charset="0"/>
                <a:cs typeface="Arial" panose="020B0604020202020204" pitchFamily="34" charset="0"/>
              </a:rPr>
              <a:t>Acquired by Red Hat in 2015</a:t>
            </a:r>
          </a:p>
          <a:p>
            <a:pPr lvl="1" algn="just"/>
            <a:r>
              <a:rPr lang="en-GB" sz="1400" kern="0" dirty="0">
                <a:latin typeface="Arial" panose="020B0604020202020204" pitchFamily="34" charset="0"/>
                <a:cs typeface="Arial" panose="020B0604020202020204" pitchFamily="34" charset="0"/>
              </a:rPr>
              <a:t>It is very popular! </a:t>
            </a:r>
          </a:p>
          <a:p>
            <a:pPr marL="217289" lvl="1" indent="0" algn="just">
              <a:buNone/>
            </a:pPr>
            <a:endParaRPr lang="en-GB" sz="1200" kern="0"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343559" y="349887"/>
            <a:ext cx="8780318" cy="415498"/>
          </a:xfrm>
        </p:spPr>
        <p:txBody>
          <a:bodyPr/>
          <a:lstStyle/>
          <a:p>
            <a:r>
              <a:rPr lang="en-GB" altLang="en-US" dirty="0" smtClean="0">
                <a:latin typeface="Arial" panose="020B0604020202020204" pitchFamily="34" charset="0"/>
                <a:cs typeface="Arial" panose="020B0604020202020204" pitchFamily="34" charset="0"/>
              </a:rPr>
              <a:t>What is </a:t>
            </a:r>
            <a:r>
              <a:rPr lang="en-GB" altLang="en-US" dirty="0">
                <a:latin typeface="Arial" panose="020B0604020202020204" pitchFamily="34" charset="0"/>
                <a:cs typeface="Arial" panose="020B0604020202020204" pitchFamily="34" charset="0"/>
              </a:rPr>
              <a:t>A</a:t>
            </a:r>
            <a:r>
              <a:rPr lang="en-GB" altLang="en-US" dirty="0" smtClean="0">
                <a:latin typeface="Arial" panose="020B0604020202020204" pitchFamily="34" charset="0"/>
                <a:cs typeface="Arial" panose="020B0604020202020204" pitchFamily="34" charset="0"/>
              </a:rPr>
              <a:t>nsible? </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524845" y="1344277"/>
            <a:ext cx="8417745" cy="1169551"/>
          </a:xfrm>
          <a:prstGeom prst="rect">
            <a:avLst/>
          </a:prstGeom>
          <a:solidFill>
            <a:schemeClr val="bg1">
              <a:lumMod val="95000"/>
            </a:schemeClr>
          </a:solidFill>
          <a:effectLst>
            <a:outerShdw blurRad="50800" dist="76200" dir="2700000" algn="tl" rotWithShape="0">
              <a:prstClr val="black">
                <a:alpha val="40000"/>
              </a:prstClr>
            </a:outerShdw>
          </a:effectLst>
        </p:spPr>
        <p:txBody>
          <a:bodyPr wrap="square" lIns="274320" tIns="0" rIns="0" bIns="0" anchor="ctr" anchorCtr="0">
            <a:noAutofit/>
          </a:bodyPr>
          <a:lstStyle/>
          <a:p>
            <a:pPr>
              <a:lnSpc>
                <a:spcPct val="90000"/>
              </a:lnSpc>
              <a:spcBef>
                <a:spcPts val="250"/>
              </a:spcBef>
            </a:pPr>
            <a:r>
              <a:rPr lang="en-US" sz="1600" spc="-38" dirty="0">
                <a:latin typeface="Arial"/>
                <a:cs typeface="Arial"/>
              </a:rPr>
              <a:t>An </a:t>
            </a:r>
            <a:r>
              <a:rPr lang="en-US" sz="1600" spc="-38" dirty="0" err="1">
                <a:latin typeface="Arial"/>
                <a:cs typeface="Arial"/>
              </a:rPr>
              <a:t>ansible</a:t>
            </a:r>
            <a:r>
              <a:rPr lang="en-US" sz="1600" spc="-38" dirty="0">
                <a:latin typeface="Arial"/>
                <a:cs typeface="Arial"/>
              </a:rPr>
              <a:t> is a category of fictional device or technology capable of instantaneous or faster-than-light communication. It can send and receive messages to and from a corresponding device over any distance or obstacle whatsoever with no delay. </a:t>
            </a:r>
          </a:p>
        </p:txBody>
      </p:sp>
      <p:sp>
        <p:nvSpPr>
          <p:cNvPr id="5" name="Content Placeholder 2"/>
          <p:cNvSpPr txBox="1">
            <a:spLocks/>
          </p:cNvSpPr>
          <p:nvPr/>
        </p:nvSpPr>
        <p:spPr bwMode="auto">
          <a:xfrm>
            <a:off x="343559" y="1053332"/>
            <a:ext cx="8417744" cy="290945"/>
          </a:xfrm>
          <a:prstGeom prst="rect">
            <a:avLst/>
          </a:prstGeom>
          <a:noFill/>
          <a:ln w="9525">
            <a:noFill/>
            <a:miter lim="800000"/>
            <a:headEnd/>
            <a:tailEnd/>
          </a:ln>
        </p:spPr>
        <p:txBody>
          <a:bodyPr vert="horz" wrap="square" lIns="68564" tIns="34282" rIns="68564" bIns="34282" numCol="1" anchor="t" anchorCtr="0" compatLnSpc="1">
            <a:prstTxWarp prst="textNoShape">
              <a:avLst/>
            </a:prstTxWarp>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pPr marL="217289" lvl="1" indent="0" algn="just">
              <a:buNone/>
            </a:pPr>
            <a:r>
              <a:rPr lang="en-GB" sz="1500" kern="0" dirty="0" smtClean="0">
                <a:latin typeface="Arial" panose="020B0604020202020204" pitchFamily="34" charset="0"/>
                <a:cs typeface="Arial" panose="020B0604020202020204" pitchFamily="34" charset="0"/>
              </a:rPr>
              <a:t>It’s science fiction:</a:t>
            </a:r>
            <a:endParaRPr lang="en-GB" sz="15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4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81" y="422600"/>
            <a:ext cx="8229601" cy="415498"/>
          </a:xfrm>
        </p:spPr>
        <p:txBody>
          <a:bodyPr/>
          <a:lstStyle/>
          <a:p>
            <a:r>
              <a:rPr lang="en-US" dirty="0" smtClean="0"/>
              <a:t>Why Ansible?</a:t>
            </a:r>
            <a:endParaRPr lang="en-US" dirty="0"/>
          </a:p>
        </p:txBody>
      </p:sp>
      <p:sp>
        <p:nvSpPr>
          <p:cNvPr id="24" name="TextBox 23"/>
          <p:cNvSpPr txBox="1"/>
          <p:nvPr/>
        </p:nvSpPr>
        <p:spPr>
          <a:xfrm>
            <a:off x="1022123" y="1237635"/>
            <a:ext cx="5792333" cy="685800"/>
          </a:xfrm>
          <a:prstGeom prst="rect">
            <a:avLst/>
          </a:prstGeom>
          <a:noFill/>
          <a:ln w="6350">
            <a:solidFill>
              <a:schemeClr val="accent1"/>
            </a:solidFill>
            <a:miter lim="800000"/>
          </a:ln>
          <a:effectLst/>
        </p:spPr>
        <p:txBody>
          <a:bodyPr wrap="square" lIns="182880" tIns="0" rIns="0" bIns="0" rtlCol="0" anchor="ctr">
            <a:noAutofit/>
          </a:bodyPr>
          <a:lstStyle/>
          <a:p>
            <a:pPr>
              <a:lnSpc>
                <a:spcPct val="90000"/>
              </a:lnSpc>
            </a:pPr>
            <a:r>
              <a:rPr lang="en-US" sz="2500" dirty="0" smtClean="0">
                <a:solidFill>
                  <a:schemeClr val="accent1"/>
                </a:solidFill>
                <a:latin typeface="Arial" panose="020B0604020202020204" pitchFamily="34" charset="0"/>
              </a:rPr>
              <a:t>Agent-less</a:t>
            </a:r>
            <a:endParaRPr lang="en-US" sz="2500" dirty="0">
              <a:solidFill>
                <a:schemeClr val="accent1"/>
              </a:solidFill>
              <a:latin typeface="Arial" panose="020B0604020202020204" pitchFamily="34" charset="0"/>
            </a:endParaRPr>
          </a:p>
        </p:txBody>
      </p:sp>
      <p:sp>
        <p:nvSpPr>
          <p:cNvPr id="26" name="TextBox 25"/>
          <p:cNvSpPr txBox="1"/>
          <p:nvPr/>
        </p:nvSpPr>
        <p:spPr>
          <a:xfrm>
            <a:off x="1051016" y="2090696"/>
            <a:ext cx="5763440" cy="685800"/>
          </a:xfrm>
          <a:prstGeom prst="rect">
            <a:avLst/>
          </a:prstGeom>
          <a:noFill/>
          <a:ln w="6350">
            <a:solidFill>
              <a:schemeClr val="accent1"/>
            </a:solidFill>
            <a:miter lim="800000"/>
          </a:ln>
          <a:effectLst/>
        </p:spPr>
        <p:txBody>
          <a:bodyPr wrap="square" lIns="182880" tIns="0" rIns="0" bIns="0" rtlCol="0" anchor="ctr">
            <a:noAutofit/>
          </a:bodyPr>
          <a:lstStyle>
            <a:defPPr>
              <a:defRPr lang="en-US"/>
            </a:defPPr>
            <a:lvl1pPr>
              <a:lnSpc>
                <a:spcPct val="90000"/>
              </a:lnSpc>
              <a:defRPr sz="2500" b="1">
                <a:solidFill>
                  <a:schemeClr val="bg1"/>
                </a:solidFill>
                <a:latin typeface="Arial" panose="020B0604020202020204" pitchFamily="34" charset="0"/>
              </a:defRPr>
            </a:lvl1pPr>
          </a:lstStyle>
          <a:p>
            <a:r>
              <a:rPr lang="en-US" b="0" dirty="0" smtClean="0">
                <a:solidFill>
                  <a:schemeClr val="accent1"/>
                </a:solidFill>
              </a:rPr>
              <a:t>Low risk (Run it locally)</a:t>
            </a:r>
            <a:endParaRPr lang="en-US" b="0" dirty="0">
              <a:solidFill>
                <a:schemeClr val="accent1"/>
              </a:solidFill>
            </a:endParaRPr>
          </a:p>
        </p:txBody>
      </p:sp>
      <p:sp>
        <p:nvSpPr>
          <p:cNvPr id="28" name="TextBox 27"/>
          <p:cNvSpPr txBox="1"/>
          <p:nvPr/>
        </p:nvSpPr>
        <p:spPr>
          <a:xfrm>
            <a:off x="1051015" y="3862848"/>
            <a:ext cx="5763441" cy="685800"/>
          </a:xfrm>
          <a:prstGeom prst="rect">
            <a:avLst/>
          </a:prstGeom>
          <a:noFill/>
          <a:ln w="6350">
            <a:solidFill>
              <a:schemeClr val="accent1"/>
            </a:solidFill>
            <a:miter lim="800000"/>
          </a:ln>
          <a:effectLst/>
        </p:spPr>
        <p:txBody>
          <a:bodyPr wrap="square" lIns="182880" tIns="0" rIns="0" bIns="0" rtlCol="0" anchor="ctr">
            <a:noAutofit/>
          </a:bodyPr>
          <a:lstStyle>
            <a:defPPr>
              <a:defRPr lang="en-US"/>
            </a:defPPr>
            <a:lvl1pPr>
              <a:lnSpc>
                <a:spcPct val="90000"/>
              </a:lnSpc>
              <a:defRPr sz="2500" b="1">
                <a:solidFill>
                  <a:schemeClr val="bg1"/>
                </a:solidFill>
                <a:latin typeface="Arial" panose="020B0604020202020204" pitchFamily="34" charset="0"/>
              </a:defRPr>
            </a:lvl1pPr>
          </a:lstStyle>
          <a:p>
            <a:r>
              <a:rPr lang="en-US" b="0" dirty="0">
                <a:solidFill>
                  <a:schemeClr val="accent1"/>
                </a:solidFill>
              </a:rPr>
              <a:t>Easy to </a:t>
            </a:r>
            <a:r>
              <a:rPr lang="en-US" b="0" dirty="0" smtClean="0">
                <a:solidFill>
                  <a:schemeClr val="accent1"/>
                </a:solidFill>
              </a:rPr>
              <a:t>learn &amp; use </a:t>
            </a:r>
            <a:r>
              <a:rPr lang="en-US" b="0" smtClean="0">
                <a:solidFill>
                  <a:schemeClr val="accent1"/>
                </a:solidFill>
              </a:rPr>
              <a:t>(Abstraction)</a:t>
            </a:r>
            <a:endParaRPr lang="en-US" b="0" dirty="0">
              <a:solidFill>
                <a:schemeClr val="accent1"/>
              </a:solidFill>
            </a:endParaRPr>
          </a:p>
        </p:txBody>
      </p:sp>
      <p:sp>
        <p:nvSpPr>
          <p:cNvPr id="12" name="TextBox 11"/>
          <p:cNvSpPr txBox="1"/>
          <p:nvPr/>
        </p:nvSpPr>
        <p:spPr>
          <a:xfrm>
            <a:off x="1051016" y="2943757"/>
            <a:ext cx="5763440" cy="685800"/>
          </a:xfrm>
          <a:prstGeom prst="rect">
            <a:avLst/>
          </a:prstGeom>
          <a:noFill/>
          <a:ln w="6350">
            <a:solidFill>
              <a:schemeClr val="accent1"/>
            </a:solidFill>
            <a:miter lim="800000"/>
          </a:ln>
          <a:effectLst/>
        </p:spPr>
        <p:txBody>
          <a:bodyPr wrap="square" lIns="182880" tIns="0" rIns="0" bIns="0" rtlCol="0" anchor="ctr">
            <a:noAutofit/>
          </a:bodyPr>
          <a:lstStyle>
            <a:defPPr>
              <a:defRPr lang="en-US"/>
            </a:defPPr>
            <a:lvl1pPr>
              <a:lnSpc>
                <a:spcPct val="90000"/>
              </a:lnSpc>
              <a:defRPr sz="2500" b="1">
                <a:solidFill>
                  <a:schemeClr val="bg1"/>
                </a:solidFill>
                <a:latin typeface="Arial" panose="020B0604020202020204" pitchFamily="34" charset="0"/>
              </a:defRPr>
            </a:lvl1pPr>
          </a:lstStyle>
          <a:p>
            <a:r>
              <a:rPr lang="en-US" b="0" dirty="0" smtClean="0">
                <a:solidFill>
                  <a:schemeClr val="accent1"/>
                </a:solidFill>
              </a:rPr>
              <a:t>Push-based</a:t>
            </a:r>
            <a:endParaRPr lang="en-US" b="0" dirty="0">
              <a:solidFill>
                <a:schemeClr val="accent1"/>
              </a:solidFill>
            </a:endParaRPr>
          </a:p>
        </p:txBody>
      </p:sp>
    </p:spTree>
    <p:extLst>
      <p:ext uri="{BB962C8B-B14F-4D97-AF65-F5344CB8AC3E}">
        <p14:creationId xmlns:p14="http://schemas.microsoft.com/office/powerpoint/2010/main" val="9719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428" y="565956"/>
            <a:ext cx="8229601" cy="415498"/>
          </a:xfrm>
        </p:spPr>
        <p:txBody>
          <a:bodyPr/>
          <a:lstStyle/>
          <a:p>
            <a:r>
              <a:rPr lang="en-US" dirty="0" smtClean="0"/>
              <a:t>Why Ansible?</a:t>
            </a:r>
            <a:endParaRPr lang="en-US" dirty="0"/>
          </a:p>
        </p:txBody>
      </p:sp>
      <p:sp>
        <p:nvSpPr>
          <p:cNvPr id="18" name="Rectangle 17"/>
          <p:cNvSpPr/>
          <p:nvPr/>
        </p:nvSpPr>
        <p:spPr>
          <a:xfrm rot="5400000">
            <a:off x="2983127" y="-486950"/>
            <a:ext cx="2763937" cy="7260643"/>
          </a:xfrm>
          <a:prstGeom prst="rect">
            <a:avLst/>
          </a:prstGeom>
          <a:solidFill>
            <a:srgbClr val="FFFFFF"/>
          </a:solidFill>
          <a:ln w="6350" cmpd="sng">
            <a:solidFill>
              <a:schemeClr val="bg1">
                <a:lumMod val="65000"/>
              </a:schemeClr>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latin typeface="Arial" panose="020B0604020202020204" pitchFamily="34" charset="0"/>
            </a:endParaRPr>
          </a:p>
        </p:txBody>
      </p:sp>
      <p:sp>
        <p:nvSpPr>
          <p:cNvPr id="19" name="TextBox 18"/>
          <p:cNvSpPr txBox="1"/>
          <p:nvPr/>
        </p:nvSpPr>
        <p:spPr>
          <a:xfrm>
            <a:off x="911730" y="1988379"/>
            <a:ext cx="6385923" cy="2400657"/>
          </a:xfrm>
          <a:prstGeom prst="rect">
            <a:avLst/>
          </a:prstGeom>
          <a:noFill/>
        </p:spPr>
        <p:txBody>
          <a:bodyPr wrap="square" rtlCol="0">
            <a:spAutoFit/>
          </a:bodyPr>
          <a:lstStyle/>
          <a:p>
            <a:pPr marL="238119" indent="-238119">
              <a:lnSpc>
                <a:spcPct val="150000"/>
              </a:lnSpc>
              <a:buClr>
                <a:schemeClr val="accent6"/>
              </a:buClr>
              <a:buFont typeface="Wingdings" charset="2"/>
              <a:buChar char="§"/>
            </a:pPr>
            <a:r>
              <a:rPr lang="en-US" sz="2000" dirty="0">
                <a:solidFill>
                  <a:schemeClr val="accent2">
                    <a:lumMod val="50000"/>
                  </a:schemeClr>
                </a:solidFill>
              </a:rPr>
              <a:t>No Master server </a:t>
            </a:r>
            <a:r>
              <a:rPr lang="en-US" sz="2000" dirty="0">
                <a:solidFill>
                  <a:schemeClr val="accent2">
                    <a:lumMod val="50000"/>
                  </a:schemeClr>
                </a:solidFill>
                <a:sym typeface="Wingdings" panose="05000000000000000000" pitchFamily="2" charset="2"/>
              </a:rPr>
              <a:t></a:t>
            </a:r>
            <a:r>
              <a:rPr lang="en-US" sz="2000" dirty="0">
                <a:solidFill>
                  <a:schemeClr val="accent2">
                    <a:lumMod val="50000"/>
                  </a:schemeClr>
                </a:solidFill>
              </a:rPr>
              <a:t> running from everywhere (laptop)</a:t>
            </a:r>
          </a:p>
          <a:p>
            <a:pPr marL="238119" indent="-238119">
              <a:lnSpc>
                <a:spcPct val="150000"/>
              </a:lnSpc>
              <a:buClr>
                <a:schemeClr val="accent6"/>
              </a:buClr>
              <a:buFont typeface="Wingdings" charset="2"/>
              <a:buChar char="§"/>
            </a:pPr>
            <a:r>
              <a:rPr lang="en-US" sz="2000" dirty="0">
                <a:solidFill>
                  <a:schemeClr val="accent2">
                    <a:lumMod val="50000"/>
                  </a:schemeClr>
                </a:solidFill>
              </a:rPr>
              <a:t>No Agent on device </a:t>
            </a:r>
            <a:r>
              <a:rPr lang="en-US" sz="2000" dirty="0">
                <a:solidFill>
                  <a:schemeClr val="accent2">
                    <a:lumMod val="50000"/>
                  </a:schemeClr>
                </a:solidFill>
                <a:sym typeface="Wingdings" panose="05000000000000000000" pitchFamily="2" charset="2"/>
              </a:rPr>
              <a:t>only require SSH</a:t>
            </a:r>
            <a:endParaRPr lang="en-US" sz="2000" dirty="0">
              <a:solidFill>
                <a:schemeClr val="accent2">
                  <a:lumMod val="50000"/>
                </a:schemeClr>
              </a:solidFill>
            </a:endParaRPr>
          </a:p>
          <a:p>
            <a:pPr marL="238119" indent="-238119">
              <a:lnSpc>
                <a:spcPct val="150000"/>
              </a:lnSpc>
              <a:buClr>
                <a:schemeClr val="accent6"/>
              </a:buClr>
              <a:buFont typeface="Wingdings" charset="2"/>
              <a:buChar char="§"/>
            </a:pPr>
            <a:r>
              <a:rPr lang="en-US" sz="2000" dirty="0">
                <a:solidFill>
                  <a:schemeClr val="accent2">
                    <a:lumMod val="50000"/>
                  </a:schemeClr>
                </a:solidFill>
              </a:rPr>
              <a:t>Configuration in </a:t>
            </a:r>
            <a:r>
              <a:rPr lang="en-US" sz="2000" dirty="0" err="1">
                <a:solidFill>
                  <a:schemeClr val="accent2">
                    <a:lumMod val="50000"/>
                  </a:schemeClr>
                </a:solidFill>
              </a:rPr>
              <a:t>Yaml</a:t>
            </a:r>
            <a:endParaRPr lang="en-US" sz="2000" dirty="0">
              <a:solidFill>
                <a:schemeClr val="accent2">
                  <a:lumMod val="50000"/>
                </a:schemeClr>
              </a:solidFill>
            </a:endParaRPr>
          </a:p>
          <a:p>
            <a:pPr marL="238119" indent="-238119">
              <a:lnSpc>
                <a:spcPct val="150000"/>
              </a:lnSpc>
              <a:buClr>
                <a:schemeClr val="accent6"/>
              </a:buClr>
              <a:buFont typeface="Wingdings" charset="2"/>
              <a:buChar char="§"/>
            </a:pPr>
            <a:r>
              <a:rPr lang="en-US" sz="2000" dirty="0">
                <a:solidFill>
                  <a:schemeClr val="accent2">
                    <a:lumMod val="50000"/>
                  </a:schemeClr>
                </a:solidFill>
              </a:rPr>
              <a:t>Very easy to learn</a:t>
            </a:r>
          </a:p>
          <a:p>
            <a:pPr marL="238119" indent="-238119">
              <a:lnSpc>
                <a:spcPct val="150000"/>
              </a:lnSpc>
              <a:buClr>
                <a:schemeClr val="accent6"/>
              </a:buClr>
              <a:buFont typeface="Wingdings" charset="2"/>
              <a:buChar char="§"/>
            </a:pPr>
            <a:r>
              <a:rPr lang="en-US" sz="2000" dirty="0">
                <a:solidFill>
                  <a:schemeClr val="accent2">
                    <a:lumMod val="50000"/>
                  </a:schemeClr>
                </a:solidFill>
              </a:rPr>
              <a:t>Written in Python, use Jinja2 </a:t>
            </a:r>
          </a:p>
        </p:txBody>
      </p:sp>
      <p:grpSp>
        <p:nvGrpSpPr>
          <p:cNvPr id="20" name="Group 19"/>
          <p:cNvGrpSpPr/>
          <p:nvPr/>
        </p:nvGrpSpPr>
        <p:grpSpPr>
          <a:xfrm rot="5400000">
            <a:off x="-705633" y="3084935"/>
            <a:ext cx="2763939" cy="116875"/>
            <a:chOff x="4178903" y="1617576"/>
            <a:chExt cx="6603345" cy="155449"/>
          </a:xfrm>
        </p:grpSpPr>
        <p:sp>
          <p:nvSpPr>
            <p:cNvPr id="21" name="Rectangle 20"/>
            <p:cNvSpPr/>
            <p:nvPr/>
          </p:nvSpPr>
          <p:spPr>
            <a:xfrm>
              <a:off x="4178903" y="1617576"/>
              <a:ext cx="2201115" cy="155449"/>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22" name="Rectangle 21"/>
            <p:cNvSpPr/>
            <p:nvPr/>
          </p:nvSpPr>
          <p:spPr>
            <a:xfrm>
              <a:off x="6380018" y="1617576"/>
              <a:ext cx="2201115" cy="155449"/>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23" name="Rectangle 22"/>
            <p:cNvSpPr/>
            <p:nvPr/>
          </p:nvSpPr>
          <p:spPr>
            <a:xfrm>
              <a:off x="8581133" y="1617576"/>
              <a:ext cx="2201115" cy="155449"/>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grpSp>
      <p:sp>
        <p:nvSpPr>
          <p:cNvPr id="9" name="Content Placeholder 2"/>
          <p:cNvSpPr txBox="1">
            <a:spLocks/>
          </p:cNvSpPr>
          <p:nvPr/>
        </p:nvSpPr>
        <p:spPr>
          <a:xfrm>
            <a:off x="617899" y="4581387"/>
            <a:ext cx="7377518" cy="650499"/>
          </a:xfrm>
          <a:prstGeom prst="rect">
            <a:avLst/>
          </a:prstGeom>
          <a:noFill/>
          <a:ln w="6350">
            <a:no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algn="ctr"/>
            <a:r>
              <a:rPr lang="en-US" sz="2250" dirty="0"/>
              <a:t>Ansible is the most adopted by our customers </a:t>
            </a:r>
          </a:p>
        </p:txBody>
      </p:sp>
      <p:sp>
        <p:nvSpPr>
          <p:cNvPr id="3" name="Rectangle 2"/>
          <p:cNvSpPr/>
          <p:nvPr/>
        </p:nvSpPr>
        <p:spPr>
          <a:xfrm>
            <a:off x="617899" y="1303888"/>
            <a:ext cx="4403000" cy="461665"/>
          </a:xfrm>
          <a:prstGeom prst="rect">
            <a:avLst/>
          </a:prstGeom>
        </p:spPr>
        <p:txBody>
          <a:bodyPr wrap="none">
            <a:spAutoFit/>
          </a:bodyPr>
          <a:lstStyle/>
          <a:p>
            <a:r>
              <a:rPr lang="en-US" sz="2400" dirty="0" smtClean="0"/>
              <a:t>Comparing with </a:t>
            </a:r>
            <a:r>
              <a:rPr lang="en-US" sz="2400" dirty="0"/>
              <a:t>Puppet and </a:t>
            </a:r>
            <a:r>
              <a:rPr lang="en-US" sz="2400" dirty="0" smtClean="0"/>
              <a:t>Chef:</a:t>
            </a:r>
            <a:endParaRPr lang="en-US" sz="2400" dirty="0"/>
          </a:p>
        </p:txBody>
      </p:sp>
    </p:spTree>
    <p:extLst>
      <p:ext uri="{BB962C8B-B14F-4D97-AF65-F5344CB8AC3E}">
        <p14:creationId xmlns:p14="http://schemas.microsoft.com/office/powerpoint/2010/main" val="13177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593816" y="765540"/>
            <a:ext cx="7564856" cy="3829609"/>
          </a:xfrm>
          <a:prstGeom prst="rect">
            <a:avLst/>
          </a:prstGeom>
          <a:noFill/>
          <a:ln w="9525">
            <a:noFill/>
            <a:miter lim="800000"/>
            <a:headEnd/>
            <a:tailEnd/>
          </a:ln>
        </p:spPr>
        <p:txBody>
          <a:bodyPr vert="horz" wrap="square" lIns="68564" tIns="34282" rIns="68564" bIns="34282" numCol="1" anchor="t" anchorCtr="0" compatLnSpc="1">
            <a:prstTxWarp prst="textNoShape">
              <a:avLst/>
            </a:prstTxWarp>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pPr algn="just"/>
            <a:r>
              <a:rPr lang="en-GB" sz="2000" kern="0" smtClean="0">
                <a:latin typeface="Arial" panose="020B0604020202020204" pitchFamily="34" charset="0"/>
                <a:cs typeface="Arial" panose="020B0604020202020204" pitchFamily="34" charset="0"/>
              </a:rPr>
              <a:t>Initially </a:t>
            </a:r>
            <a:r>
              <a:rPr lang="en-GB" sz="2000" kern="0" dirty="0">
                <a:latin typeface="Arial" panose="020B0604020202020204" pitchFamily="34" charset="0"/>
                <a:cs typeface="Arial" panose="020B0604020202020204" pitchFamily="34" charset="0"/>
              </a:rPr>
              <a:t>for servers and applications</a:t>
            </a:r>
          </a:p>
          <a:p>
            <a:pPr algn="just"/>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is designed for performing actions (tasks) on multiple servers. </a:t>
            </a:r>
          </a:p>
          <a:p>
            <a:pPr algn="just"/>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uses cases are:  </a:t>
            </a:r>
          </a:p>
          <a:p>
            <a:pPr lvl="1" algn="just"/>
            <a:r>
              <a:rPr lang="en-GB" sz="1750" kern="0" dirty="0">
                <a:latin typeface="Arial" panose="020B0604020202020204" pitchFamily="34" charset="0"/>
                <a:cs typeface="Arial" panose="020B0604020202020204" pitchFamily="34" charset="0"/>
              </a:rPr>
              <a:t>Application deployment </a:t>
            </a:r>
          </a:p>
          <a:p>
            <a:pPr lvl="1" algn="just"/>
            <a:r>
              <a:rPr lang="en-GB" sz="1750" kern="0" dirty="0">
                <a:latin typeface="Arial" panose="020B0604020202020204" pitchFamily="34" charset="0"/>
                <a:cs typeface="Arial" panose="020B0604020202020204" pitchFamily="34" charset="0"/>
              </a:rPr>
              <a:t>Configuration management </a:t>
            </a:r>
          </a:p>
          <a:p>
            <a:pPr lvl="1" algn="just"/>
            <a:r>
              <a:rPr lang="en-GB" sz="1750" kern="0" dirty="0">
                <a:latin typeface="Arial" panose="020B0604020202020204" pitchFamily="34" charset="0"/>
                <a:cs typeface="Arial" panose="020B0604020202020204" pitchFamily="34" charset="0"/>
              </a:rPr>
              <a:t>Template management</a:t>
            </a:r>
          </a:p>
          <a:p>
            <a:pPr lvl="1" algn="just"/>
            <a:r>
              <a:rPr lang="en-GB" sz="1750" kern="0" dirty="0">
                <a:latin typeface="Arial" panose="020B0604020202020204" pitchFamily="34" charset="0"/>
                <a:cs typeface="Arial" panose="020B0604020202020204" pitchFamily="34" charset="0"/>
              </a:rPr>
              <a:t>Orchestration</a:t>
            </a:r>
          </a:p>
          <a:p>
            <a:pPr lvl="1" algn="just"/>
            <a:r>
              <a:rPr lang="en-GB" sz="1750" kern="0" dirty="0">
                <a:latin typeface="Arial" panose="020B0604020202020204" pitchFamily="34" charset="0"/>
                <a:cs typeface="Arial" panose="020B0604020202020204" pitchFamily="34" charset="0"/>
              </a:rPr>
              <a:t>Ad-hoc task execution (execute a command across some hosts)</a:t>
            </a:r>
          </a:p>
          <a:p>
            <a:pPr algn="just"/>
            <a:r>
              <a:rPr lang="en-GB" sz="2000" kern="0" dirty="0">
                <a:latin typeface="Arial" panose="020B0604020202020204" pitchFamily="34" charset="0"/>
                <a:cs typeface="Arial" panose="020B0604020202020204" pitchFamily="34" charset="0"/>
              </a:rPr>
              <a:t>Some nice network automation capabilities added recently. </a:t>
            </a:r>
          </a:p>
          <a:p>
            <a:pPr marL="0" indent="0" algn="just">
              <a:buNone/>
            </a:pPr>
            <a:endParaRPr lang="en-GB" sz="1750" kern="0"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363682" y="209245"/>
            <a:ext cx="8780318" cy="415498"/>
          </a:xfrm>
        </p:spPr>
        <p:txBody>
          <a:bodyPr/>
          <a:lstStyle/>
          <a:p>
            <a:r>
              <a:rPr lang="en-GB" dirty="0" smtClean="0">
                <a:latin typeface="Arial" panose="020B0604020202020204" pitchFamily="34" charset="0"/>
                <a:cs typeface="Arial" panose="020B0604020202020204" pitchFamily="34" charset="0"/>
              </a:rPr>
              <a:t>Where is Ansible used?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454868" y="1381476"/>
            <a:ext cx="8514961" cy="2405923"/>
          </a:xfrm>
          <a:prstGeom prst="rect">
            <a:avLst/>
          </a:prstGeom>
          <a:noFill/>
          <a:ln w="9525">
            <a:noFill/>
            <a:miter lim="800000"/>
            <a:headEnd/>
            <a:tailEnd/>
          </a:ln>
        </p:spPr>
        <p:txBody>
          <a:bodyPr vert="horz" wrap="square" lIns="68564" tIns="34282" rIns="68564" bIns="34282" numCol="1" anchor="t" anchorCtr="0" compatLnSpc="1">
            <a:prstTxWarp prst="textNoShape">
              <a:avLst/>
            </a:prstTxWarp>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pPr algn="just"/>
            <a:r>
              <a:rPr lang="en-GB" sz="2000" kern="0" dirty="0" smtClean="0">
                <a:latin typeface="Arial" panose="020B0604020202020204" pitchFamily="34" charset="0"/>
                <a:cs typeface="Arial" panose="020B0604020202020204" pitchFamily="34" charset="0"/>
              </a:rPr>
              <a:t>Manipulate </a:t>
            </a:r>
            <a:r>
              <a:rPr lang="en-GB" sz="2000" kern="0" dirty="0">
                <a:latin typeface="Arial" panose="020B0604020202020204" pitchFamily="34" charset="0"/>
                <a:cs typeface="Arial" panose="020B0604020202020204" pitchFamily="34" charset="0"/>
              </a:rPr>
              <a:t>an entire </a:t>
            </a:r>
            <a:r>
              <a:rPr lang="en-GB" sz="2000" kern="0" dirty="0" smtClean="0">
                <a:latin typeface="Arial" panose="020B0604020202020204" pitchFamily="34" charset="0"/>
                <a:cs typeface="Arial" panose="020B0604020202020204" pitchFamily="34" charset="0"/>
              </a:rPr>
              <a:t>multi-tier application stack:</a:t>
            </a:r>
            <a:endParaRPr lang="en-GB" sz="2000" kern="0" dirty="0">
              <a:latin typeface="Arial" panose="020B0604020202020204" pitchFamily="34" charset="0"/>
              <a:cs typeface="Arial" panose="020B0604020202020204" pitchFamily="34" charset="0"/>
            </a:endParaRPr>
          </a:p>
          <a:p>
            <a:pPr lvl="1" algn="just"/>
            <a:r>
              <a:rPr lang="en-GB" sz="1750" kern="0" dirty="0" smtClean="0">
                <a:latin typeface="Arial" panose="020B0604020202020204" pitchFamily="34" charset="0"/>
                <a:cs typeface="Arial" panose="020B0604020202020204" pitchFamily="34" charset="0"/>
              </a:rPr>
              <a:t>Bring up </a:t>
            </a:r>
            <a:r>
              <a:rPr lang="en-GB" sz="1750" kern="0" dirty="0">
                <a:latin typeface="Arial" panose="020B0604020202020204" pitchFamily="34" charset="0"/>
                <a:cs typeface="Arial" panose="020B0604020202020204" pitchFamily="34" charset="0"/>
              </a:rPr>
              <a:t>the database before bringing up the web servers</a:t>
            </a:r>
          </a:p>
          <a:p>
            <a:pPr lvl="1" algn="just"/>
            <a:r>
              <a:rPr lang="en-GB" sz="1750" kern="0" dirty="0">
                <a:latin typeface="Arial" panose="020B0604020202020204" pitchFamily="34" charset="0"/>
                <a:cs typeface="Arial" panose="020B0604020202020204" pitchFamily="34" charset="0"/>
              </a:rPr>
              <a:t>T</a:t>
            </a:r>
            <a:r>
              <a:rPr lang="en-GB" sz="1750" kern="0" dirty="0" smtClean="0">
                <a:latin typeface="Arial" panose="020B0604020202020204" pitchFamily="34" charset="0"/>
                <a:cs typeface="Arial" panose="020B0604020202020204" pitchFamily="34" charset="0"/>
              </a:rPr>
              <a:t>ake </a:t>
            </a:r>
            <a:r>
              <a:rPr lang="en-GB" sz="1750" kern="0" dirty="0">
                <a:latin typeface="Arial" panose="020B0604020202020204" pitchFamily="34" charset="0"/>
                <a:cs typeface="Arial" panose="020B0604020202020204" pitchFamily="34" charset="0"/>
              </a:rPr>
              <a:t>web servers out of the load balancer one at a time </a:t>
            </a:r>
            <a:r>
              <a:rPr lang="en-GB" sz="1750" kern="0" dirty="0" smtClean="0">
                <a:latin typeface="Arial" panose="020B0604020202020204" pitchFamily="34" charset="0"/>
                <a:cs typeface="Arial" panose="020B0604020202020204" pitchFamily="34" charset="0"/>
              </a:rPr>
              <a:t>for hitless upgrades</a:t>
            </a:r>
            <a:endParaRPr lang="en-GB" sz="1750" kern="0" dirty="0">
              <a:latin typeface="Arial" panose="020B0604020202020204" pitchFamily="34" charset="0"/>
              <a:cs typeface="Arial" panose="020B0604020202020204" pitchFamily="34" charset="0"/>
            </a:endParaRPr>
          </a:p>
          <a:p>
            <a:pPr lvl="1" algn="just"/>
            <a:r>
              <a:rPr lang="en-GB" sz="1750" kern="0" dirty="0" smtClean="0">
                <a:latin typeface="Arial" panose="020B0604020202020204" pitchFamily="34" charset="0"/>
                <a:cs typeface="Arial" panose="020B0604020202020204" pitchFamily="34" charset="0"/>
              </a:rPr>
              <a:t>Configure</a:t>
            </a:r>
            <a:r>
              <a:rPr lang="en-GB" sz="1750" dirty="0" smtClean="0">
                <a:latin typeface="Arial" panose="020B0604020202020204" pitchFamily="34" charset="0"/>
                <a:cs typeface="Arial" panose="020B0604020202020204" pitchFamily="34" charset="0"/>
              </a:rPr>
              <a:t> </a:t>
            </a:r>
            <a:r>
              <a:rPr lang="en-GB" sz="1750" dirty="0">
                <a:latin typeface="Arial" panose="020B0604020202020204" pitchFamily="34" charset="0"/>
                <a:cs typeface="Arial" panose="020B0604020202020204" pitchFamily="34" charset="0"/>
              </a:rPr>
              <a:t>networks have their proper VLANs </a:t>
            </a:r>
            <a:r>
              <a:rPr lang="en-GB" sz="1750" dirty="0" smtClean="0">
                <a:latin typeface="Arial" panose="020B0604020202020204" pitchFamily="34" charset="0"/>
                <a:cs typeface="Arial" panose="020B0604020202020204" pitchFamily="34" charset="0"/>
              </a:rPr>
              <a:t>and IP addresses</a:t>
            </a:r>
            <a:endParaRPr lang="en-GB" sz="1750"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54868" y="871714"/>
            <a:ext cx="8249294" cy="415498"/>
          </a:xfrm>
        </p:spPr>
        <p:txBody>
          <a:bodyPr/>
          <a:lstStyle/>
          <a:p>
            <a:r>
              <a:rPr lang="en-GB" sz="2000" dirty="0" smtClean="0">
                <a:latin typeface="Arial" panose="020B0604020202020204" pitchFamily="34" charset="0"/>
                <a:cs typeface="Arial" panose="020B0604020202020204" pitchFamily="34" charset="0"/>
              </a:rPr>
              <a:t>Example: Orchestration with </a:t>
            </a:r>
            <a:r>
              <a:rPr lang="en-GB" sz="2000" dirty="0">
                <a:latin typeface="Arial" panose="020B0604020202020204" pitchFamily="34" charset="0"/>
                <a:cs typeface="Arial" panose="020B0604020202020204" pitchFamily="34" charset="0"/>
              </a:rPr>
              <a:t>A</a:t>
            </a:r>
            <a:r>
              <a:rPr lang="en-GB" sz="2000" dirty="0" smtClean="0">
                <a:latin typeface="Arial" panose="020B0604020202020204" pitchFamily="34" charset="0"/>
                <a:cs typeface="Arial" panose="020B0604020202020204" pitchFamily="34" charset="0"/>
              </a:rPr>
              <a:t>nsible</a:t>
            </a:r>
            <a:endParaRPr lang="en-US" sz="20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948" y="2916921"/>
            <a:ext cx="5204251" cy="1874649"/>
          </a:xfrm>
          <a:prstGeom prst="rect">
            <a:avLst/>
          </a:prstGeom>
        </p:spPr>
      </p:pic>
      <p:sp>
        <p:nvSpPr>
          <p:cNvPr id="23" name="Title 1"/>
          <p:cNvSpPr txBox="1">
            <a:spLocks/>
          </p:cNvSpPr>
          <p:nvPr/>
        </p:nvSpPr>
        <p:spPr>
          <a:xfrm>
            <a:off x="363682" y="209245"/>
            <a:ext cx="8780318" cy="415498"/>
          </a:xfrm>
          <a:prstGeom prst="rect">
            <a:avLst/>
          </a:prstGeom>
        </p:spPr>
        <p:txBody>
          <a:bodyPr wrap="square" lIns="57148" tIns="0" rIns="0" bIns="0" anchor="b"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GB" smtClean="0">
                <a:latin typeface="Arial" panose="020B0604020202020204" pitchFamily="34" charset="0"/>
                <a:cs typeface="Arial" panose="020B0604020202020204" pitchFamily="34" charset="0"/>
              </a:rPr>
              <a:t>Where is Ansible used?</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248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642" y="382664"/>
            <a:ext cx="8294608" cy="415498"/>
          </a:xfrm>
        </p:spPr>
        <p:txBody>
          <a:bodyPr/>
          <a:lstStyle/>
          <a:p>
            <a:r>
              <a:rPr lang="en-US" dirty="0" smtClean="0"/>
              <a:t>Where is Ansible used?</a:t>
            </a:r>
            <a:endParaRPr lang="en-US" dirty="0"/>
          </a:p>
        </p:txBody>
      </p:sp>
      <p:sp>
        <p:nvSpPr>
          <p:cNvPr id="3" name="Content Placeholder 2"/>
          <p:cNvSpPr>
            <a:spLocks noGrp="1"/>
          </p:cNvSpPr>
          <p:nvPr>
            <p:ph sz="quarter" idx="11"/>
          </p:nvPr>
        </p:nvSpPr>
        <p:spPr>
          <a:xfrm>
            <a:off x="412642" y="1015079"/>
            <a:ext cx="8229719" cy="370284"/>
          </a:xfrm>
        </p:spPr>
        <p:txBody>
          <a:bodyPr/>
          <a:lstStyle/>
          <a:p>
            <a:r>
              <a:rPr lang="en-US" dirty="0" smtClean="0"/>
              <a:t>For Juniper devices</a:t>
            </a:r>
            <a:endParaRPr lang="en-US" dirty="0"/>
          </a:p>
        </p:txBody>
      </p:sp>
      <p:sp>
        <p:nvSpPr>
          <p:cNvPr id="100" name="TextBox 99"/>
          <p:cNvSpPr txBox="1"/>
          <p:nvPr/>
        </p:nvSpPr>
        <p:spPr>
          <a:xfrm>
            <a:off x="490577" y="1573909"/>
            <a:ext cx="524067" cy="650499"/>
          </a:xfrm>
          <a:prstGeom prst="rect">
            <a:avLst/>
          </a:prstGeom>
          <a:solidFill>
            <a:schemeClr val="accent1"/>
          </a:solidFill>
          <a:ln w="6350">
            <a:solidFill>
              <a:schemeClr val="accent1"/>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1</a:t>
            </a:r>
          </a:p>
        </p:txBody>
      </p:sp>
      <p:sp>
        <p:nvSpPr>
          <p:cNvPr id="101" name="TextBox 100"/>
          <p:cNvSpPr txBox="1"/>
          <p:nvPr/>
        </p:nvSpPr>
        <p:spPr>
          <a:xfrm>
            <a:off x="490577" y="2374009"/>
            <a:ext cx="524067" cy="650499"/>
          </a:xfrm>
          <a:prstGeom prst="rect">
            <a:avLst/>
          </a:prstGeom>
          <a:solidFill>
            <a:schemeClr val="accent6"/>
          </a:solidFill>
          <a:ln w="6350">
            <a:solidFill>
              <a:schemeClr val="accent6"/>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2</a:t>
            </a:r>
          </a:p>
        </p:txBody>
      </p:sp>
      <p:sp>
        <p:nvSpPr>
          <p:cNvPr id="102" name="TextBox 101"/>
          <p:cNvSpPr txBox="1"/>
          <p:nvPr/>
        </p:nvSpPr>
        <p:spPr>
          <a:xfrm>
            <a:off x="490577" y="3174109"/>
            <a:ext cx="524067" cy="668998"/>
          </a:xfrm>
          <a:prstGeom prst="rect">
            <a:avLst/>
          </a:prstGeom>
          <a:solidFill>
            <a:schemeClr val="accent4"/>
          </a:solidFill>
          <a:ln w="6350">
            <a:solidFill>
              <a:schemeClr val="accent4"/>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3</a:t>
            </a:r>
          </a:p>
        </p:txBody>
      </p:sp>
      <p:sp>
        <p:nvSpPr>
          <p:cNvPr id="103" name="Content Placeholder 2"/>
          <p:cNvSpPr txBox="1">
            <a:spLocks/>
          </p:cNvSpPr>
          <p:nvPr/>
        </p:nvSpPr>
        <p:spPr>
          <a:xfrm>
            <a:off x="1014645" y="1564063"/>
            <a:ext cx="3628793" cy="650499"/>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Generate and Deploy </a:t>
            </a:r>
            <a:br>
              <a:rPr lang="en-US" sz="2000" dirty="0"/>
            </a:br>
            <a:r>
              <a:rPr lang="en-US" sz="2000" dirty="0"/>
              <a:t>Configuration</a:t>
            </a:r>
          </a:p>
        </p:txBody>
      </p:sp>
      <p:sp>
        <p:nvSpPr>
          <p:cNvPr id="104" name="Content Placeholder 2"/>
          <p:cNvSpPr txBox="1">
            <a:spLocks/>
          </p:cNvSpPr>
          <p:nvPr/>
        </p:nvSpPr>
        <p:spPr>
          <a:xfrm>
            <a:off x="1014644" y="2374009"/>
            <a:ext cx="3628794" cy="650499"/>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Upgrade devices</a:t>
            </a:r>
          </a:p>
        </p:txBody>
      </p:sp>
      <p:sp>
        <p:nvSpPr>
          <p:cNvPr id="105" name="Content Placeholder 2"/>
          <p:cNvSpPr txBox="1">
            <a:spLocks/>
          </p:cNvSpPr>
          <p:nvPr/>
        </p:nvSpPr>
        <p:spPr>
          <a:xfrm>
            <a:off x="1014644" y="3174109"/>
            <a:ext cx="3628794" cy="668998"/>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Save/reapply configuration</a:t>
            </a:r>
          </a:p>
        </p:txBody>
      </p:sp>
      <p:sp>
        <p:nvSpPr>
          <p:cNvPr id="108" name="TextBox 107"/>
          <p:cNvSpPr txBox="1"/>
          <p:nvPr/>
        </p:nvSpPr>
        <p:spPr>
          <a:xfrm>
            <a:off x="490577" y="3987677"/>
            <a:ext cx="524067" cy="668998"/>
          </a:xfrm>
          <a:prstGeom prst="rect">
            <a:avLst/>
          </a:prstGeom>
          <a:solidFill>
            <a:schemeClr val="accent5"/>
          </a:solidFill>
          <a:ln w="6350">
            <a:solidFill>
              <a:schemeClr val="accent5"/>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4</a:t>
            </a:r>
          </a:p>
        </p:txBody>
      </p:sp>
      <p:sp>
        <p:nvSpPr>
          <p:cNvPr id="109" name="Content Placeholder 2"/>
          <p:cNvSpPr txBox="1">
            <a:spLocks/>
          </p:cNvSpPr>
          <p:nvPr/>
        </p:nvSpPr>
        <p:spPr>
          <a:xfrm>
            <a:off x="1014644" y="3987677"/>
            <a:ext cx="3628794" cy="668998"/>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Convert VCF -&gt; Standalone</a:t>
            </a:r>
          </a:p>
        </p:txBody>
      </p:sp>
      <p:sp>
        <p:nvSpPr>
          <p:cNvPr id="110" name="TextBox 109"/>
          <p:cNvSpPr txBox="1"/>
          <p:nvPr/>
        </p:nvSpPr>
        <p:spPr>
          <a:xfrm>
            <a:off x="4800640" y="1573909"/>
            <a:ext cx="524067" cy="650499"/>
          </a:xfrm>
          <a:prstGeom prst="rect">
            <a:avLst/>
          </a:prstGeom>
          <a:solidFill>
            <a:schemeClr val="accent1"/>
          </a:solidFill>
          <a:ln w="6350">
            <a:solidFill>
              <a:schemeClr val="accent1"/>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5</a:t>
            </a:r>
          </a:p>
        </p:txBody>
      </p:sp>
      <p:sp>
        <p:nvSpPr>
          <p:cNvPr id="111" name="TextBox 110"/>
          <p:cNvSpPr txBox="1"/>
          <p:nvPr/>
        </p:nvSpPr>
        <p:spPr>
          <a:xfrm>
            <a:off x="4800640" y="2374009"/>
            <a:ext cx="524067" cy="650499"/>
          </a:xfrm>
          <a:prstGeom prst="rect">
            <a:avLst/>
          </a:prstGeom>
          <a:solidFill>
            <a:schemeClr val="accent6"/>
          </a:solidFill>
          <a:ln w="6350">
            <a:solidFill>
              <a:schemeClr val="accent6"/>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6</a:t>
            </a:r>
          </a:p>
        </p:txBody>
      </p:sp>
      <p:sp>
        <p:nvSpPr>
          <p:cNvPr id="112" name="TextBox 111"/>
          <p:cNvSpPr txBox="1"/>
          <p:nvPr/>
        </p:nvSpPr>
        <p:spPr>
          <a:xfrm>
            <a:off x="4800640" y="3174109"/>
            <a:ext cx="524067" cy="668998"/>
          </a:xfrm>
          <a:prstGeom prst="rect">
            <a:avLst/>
          </a:prstGeom>
          <a:solidFill>
            <a:schemeClr val="accent4"/>
          </a:solidFill>
          <a:ln w="6350">
            <a:solidFill>
              <a:schemeClr val="accent4"/>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7</a:t>
            </a:r>
          </a:p>
        </p:txBody>
      </p:sp>
      <p:sp>
        <p:nvSpPr>
          <p:cNvPr id="113" name="Content Placeholder 2"/>
          <p:cNvSpPr txBox="1">
            <a:spLocks/>
          </p:cNvSpPr>
          <p:nvPr/>
        </p:nvSpPr>
        <p:spPr>
          <a:xfrm>
            <a:off x="5324707" y="1564063"/>
            <a:ext cx="3628793" cy="650499"/>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smtClean="0"/>
              <a:t>Initial </a:t>
            </a:r>
            <a:r>
              <a:rPr lang="en-US" sz="2000" dirty="0" err="1" smtClean="0"/>
              <a:t>config</a:t>
            </a:r>
            <a:r>
              <a:rPr lang="en-US" sz="2000" dirty="0" smtClean="0"/>
              <a:t> via console (ZTP)</a:t>
            </a:r>
            <a:endParaRPr lang="en-US" sz="2000" dirty="0"/>
          </a:p>
        </p:txBody>
      </p:sp>
      <p:sp>
        <p:nvSpPr>
          <p:cNvPr id="114" name="Content Placeholder 2"/>
          <p:cNvSpPr txBox="1">
            <a:spLocks/>
          </p:cNvSpPr>
          <p:nvPr/>
        </p:nvSpPr>
        <p:spPr>
          <a:xfrm>
            <a:off x="5324706" y="2374009"/>
            <a:ext cx="3628794" cy="650499"/>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Manage devices through LRM</a:t>
            </a:r>
          </a:p>
        </p:txBody>
      </p:sp>
      <p:sp>
        <p:nvSpPr>
          <p:cNvPr id="115" name="Content Placeholder 2"/>
          <p:cNvSpPr txBox="1">
            <a:spLocks/>
          </p:cNvSpPr>
          <p:nvPr/>
        </p:nvSpPr>
        <p:spPr>
          <a:xfrm>
            <a:off x="5324706" y="3174109"/>
            <a:ext cx="3628794" cy="668998"/>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Deploy VM/Container</a:t>
            </a:r>
          </a:p>
        </p:txBody>
      </p:sp>
      <p:sp>
        <p:nvSpPr>
          <p:cNvPr id="116" name="TextBox 115"/>
          <p:cNvSpPr txBox="1"/>
          <p:nvPr/>
        </p:nvSpPr>
        <p:spPr>
          <a:xfrm>
            <a:off x="4800640" y="3987677"/>
            <a:ext cx="524067" cy="668998"/>
          </a:xfrm>
          <a:prstGeom prst="rect">
            <a:avLst/>
          </a:prstGeom>
          <a:solidFill>
            <a:schemeClr val="accent5"/>
          </a:solidFill>
          <a:ln w="6350">
            <a:solidFill>
              <a:schemeClr val="accent5"/>
            </a:solidFill>
            <a:miter lim="800000"/>
          </a:ln>
          <a:effectLst>
            <a:outerShdw blurRad="152400" dist="12700" dir="5400000" algn="t" rotWithShape="0">
              <a:prstClr val="black">
                <a:alpha val="15000"/>
              </a:prstClr>
            </a:outerShdw>
          </a:effectLst>
        </p:spPr>
        <p:txBody>
          <a:bodyPr wrap="square" lIns="0" tIns="0" rIns="0" bIns="0" rtlCol="0" anchor="ctr">
            <a:noAutofit/>
          </a:bodyPr>
          <a:lstStyle>
            <a:defPPr>
              <a:defRPr lang="en-US"/>
            </a:defPPr>
            <a:lvl1pPr algn="ctr">
              <a:lnSpc>
                <a:spcPct val="90000"/>
              </a:lnSpc>
              <a:defRPr sz="3200">
                <a:solidFill>
                  <a:schemeClr val="bg1"/>
                </a:solidFill>
              </a:defRPr>
            </a:lvl1pPr>
          </a:lstStyle>
          <a:p>
            <a:r>
              <a:rPr lang="en-US" sz="3375" dirty="0">
                <a:latin typeface="Arial" panose="020B0604020202020204" pitchFamily="34" charset="0"/>
              </a:rPr>
              <a:t>8</a:t>
            </a:r>
          </a:p>
        </p:txBody>
      </p:sp>
      <p:sp>
        <p:nvSpPr>
          <p:cNvPr id="117" name="Content Placeholder 2"/>
          <p:cNvSpPr txBox="1">
            <a:spLocks/>
          </p:cNvSpPr>
          <p:nvPr/>
        </p:nvSpPr>
        <p:spPr>
          <a:xfrm>
            <a:off x="5324706" y="3987677"/>
            <a:ext cx="3628794" cy="668998"/>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171450" tIns="171450" rIns="171450" bIns="171450" anchor="ctr"/>
          <a:lstStyle>
            <a:defPPr>
              <a:defRPr lang="en-US"/>
            </a:defPPr>
            <a:lvl1pPr indent="0" defTabSz="914400">
              <a:lnSpc>
                <a:spcPct val="90000"/>
              </a:lnSpc>
              <a:spcBef>
                <a:spcPts val="1200"/>
              </a:spcBef>
              <a:buClr>
                <a:schemeClr val="tx1"/>
              </a:buClr>
              <a:buFont typeface="Arial" panose="020B0604020202020204" pitchFamily="34" charset="0"/>
              <a:buNone/>
              <a:defRPr sz="36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r>
              <a:rPr lang="en-US" sz="2000" dirty="0"/>
              <a:t>All at the same time</a:t>
            </a:r>
          </a:p>
        </p:txBody>
      </p:sp>
    </p:spTree>
    <p:extLst>
      <p:ext uri="{BB962C8B-B14F-4D97-AF65-F5344CB8AC3E}">
        <p14:creationId xmlns:p14="http://schemas.microsoft.com/office/powerpoint/2010/main" val="148398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4868" y="871714"/>
            <a:ext cx="8249294" cy="415498"/>
          </a:xfrm>
        </p:spPr>
        <p:txBody>
          <a:bodyPr/>
          <a:lstStyle/>
          <a:p>
            <a:r>
              <a:rPr lang="en-GB" sz="2000" dirty="0" smtClean="0">
                <a:latin typeface="Arial" panose="020B0604020202020204" pitchFamily="34" charset="0"/>
                <a:cs typeface="Arial" panose="020B0604020202020204" pitchFamily="34" charset="0"/>
              </a:rPr>
              <a:t>Contrail 4.0 example?</a:t>
            </a:r>
            <a:endParaRPr lang="en-US" sz="2000" dirty="0">
              <a:latin typeface="Arial" panose="020B0604020202020204" pitchFamily="34" charset="0"/>
              <a:cs typeface="Arial" panose="020B0604020202020204" pitchFamily="34" charset="0"/>
            </a:endParaRPr>
          </a:p>
        </p:txBody>
      </p:sp>
      <p:sp>
        <p:nvSpPr>
          <p:cNvPr id="23" name="Title 1"/>
          <p:cNvSpPr txBox="1">
            <a:spLocks/>
          </p:cNvSpPr>
          <p:nvPr/>
        </p:nvSpPr>
        <p:spPr>
          <a:xfrm>
            <a:off x="363682" y="209245"/>
            <a:ext cx="8780318" cy="415498"/>
          </a:xfrm>
          <a:prstGeom prst="rect">
            <a:avLst/>
          </a:prstGeom>
        </p:spPr>
        <p:txBody>
          <a:bodyPr wrap="square" lIns="57148" tIns="0" rIns="0" bIns="0" anchor="b"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GB" smtClean="0">
                <a:latin typeface="Arial" panose="020B0604020202020204" pitchFamily="34" charset="0"/>
                <a:cs typeface="Arial" panose="020B0604020202020204" pitchFamily="34" charset="0"/>
              </a:rPr>
              <a:t>Where is Ansible used?</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1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45" y="477565"/>
            <a:ext cx="8229601" cy="415498"/>
          </a:xfrm>
        </p:spPr>
        <p:txBody>
          <a:bodyPr/>
          <a:lstStyle/>
          <a:p>
            <a:r>
              <a:rPr lang="en-US" dirty="0" smtClean="0"/>
              <a:t>How does Ansible work?</a:t>
            </a:r>
            <a:endParaRPr lang="en-US" dirty="0"/>
          </a:p>
        </p:txBody>
      </p:sp>
      <p:pic>
        <p:nvPicPr>
          <p:cNvPr id="11" name="Picture 40" descr="L2L3_Switch 1.png"/>
          <p:cNvPicPr>
            <a:picLocks noChangeAspect="1"/>
          </p:cNvPicPr>
          <p:nvPr/>
        </p:nvPicPr>
        <p:blipFill>
          <a:blip r:embed="rId2" cstate="print"/>
          <a:srcRect/>
          <a:stretch>
            <a:fillRect/>
          </a:stretch>
        </p:blipFill>
        <p:spPr bwMode="auto">
          <a:xfrm>
            <a:off x="6159755" y="2813363"/>
            <a:ext cx="502171" cy="503732"/>
          </a:xfrm>
          <a:prstGeom prst="rect">
            <a:avLst/>
          </a:prstGeom>
          <a:noFill/>
          <a:ln w="9525">
            <a:noFill/>
            <a:miter lim="800000"/>
            <a:headEnd/>
            <a:tailEnd/>
          </a:ln>
        </p:spPr>
      </p:pic>
      <p:pic>
        <p:nvPicPr>
          <p:cNvPr id="12" name="Picture 40" descr="L2L3_Switch 1.png"/>
          <p:cNvPicPr>
            <a:picLocks noChangeAspect="1"/>
          </p:cNvPicPr>
          <p:nvPr/>
        </p:nvPicPr>
        <p:blipFill>
          <a:blip r:embed="rId2" cstate="print"/>
          <a:srcRect/>
          <a:stretch>
            <a:fillRect/>
          </a:stretch>
        </p:blipFill>
        <p:spPr bwMode="auto">
          <a:xfrm>
            <a:off x="6159755" y="3552124"/>
            <a:ext cx="502171" cy="503732"/>
          </a:xfrm>
          <a:prstGeom prst="rect">
            <a:avLst/>
          </a:prstGeom>
          <a:noFill/>
          <a:ln w="9525">
            <a:noFill/>
            <a:miter lim="800000"/>
            <a:headEnd/>
            <a:tailEnd/>
          </a:ln>
        </p:spPr>
      </p:pic>
      <p:cxnSp>
        <p:nvCxnSpPr>
          <p:cNvPr id="13" name="Straight Connector 12"/>
          <p:cNvCxnSpPr>
            <a:stCxn id="26" idx="3"/>
          </p:cNvCxnSpPr>
          <p:nvPr/>
        </p:nvCxnSpPr>
        <p:spPr>
          <a:xfrm flipV="1">
            <a:off x="2617160" y="1587707"/>
            <a:ext cx="3542595" cy="1067402"/>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6" name="Straight Connector 15"/>
          <p:cNvCxnSpPr>
            <a:stCxn id="26" idx="3"/>
          </p:cNvCxnSpPr>
          <p:nvPr/>
        </p:nvCxnSpPr>
        <p:spPr>
          <a:xfrm flipV="1">
            <a:off x="2617160" y="2342384"/>
            <a:ext cx="3542595" cy="312724"/>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4" name="Straight Connector 23"/>
          <p:cNvCxnSpPr>
            <a:stCxn id="26" idx="3"/>
            <a:endCxn id="11" idx="1"/>
          </p:cNvCxnSpPr>
          <p:nvPr/>
        </p:nvCxnSpPr>
        <p:spPr>
          <a:xfrm>
            <a:off x="2617160" y="2655108"/>
            <a:ext cx="3542595" cy="410121"/>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5" name="Straight Connector 24"/>
          <p:cNvCxnSpPr>
            <a:stCxn id="26" idx="3"/>
            <a:endCxn id="12" idx="1"/>
          </p:cNvCxnSpPr>
          <p:nvPr/>
        </p:nvCxnSpPr>
        <p:spPr>
          <a:xfrm>
            <a:off x="2617160" y="2655108"/>
            <a:ext cx="3542595" cy="1148882"/>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pic>
        <p:nvPicPr>
          <p:cNvPr id="26" name="Picture 40" descr="Monitor_CPU.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12715" y="2342384"/>
            <a:ext cx="1004445" cy="625449"/>
          </a:xfrm>
          <a:prstGeom prst="rect">
            <a:avLst/>
          </a:prstGeom>
          <a:noFill/>
          <a:ln w="9525">
            <a:noFill/>
            <a:miter lim="800000"/>
            <a:headEnd/>
            <a:tailEnd/>
          </a:ln>
        </p:spPr>
      </p:pic>
      <p:sp>
        <p:nvSpPr>
          <p:cNvPr id="33" name="TextBox 32"/>
          <p:cNvSpPr txBox="1"/>
          <p:nvPr/>
        </p:nvSpPr>
        <p:spPr>
          <a:xfrm>
            <a:off x="5869602" y="4290886"/>
            <a:ext cx="1082478" cy="305803"/>
          </a:xfrm>
          <a:prstGeom prst="rect">
            <a:avLst/>
          </a:prstGeom>
          <a:ln>
            <a:noFill/>
          </a:ln>
        </p:spPr>
        <p:txBody>
          <a:bodyPr wrap="square" lIns="28527" tIns="14263" rIns="28527" bIns="14263" rtlCol="0">
            <a:spAutoFit/>
          </a:bodyPr>
          <a:lstStyle/>
          <a:p>
            <a:pPr algn="ctr">
              <a:lnSpc>
                <a:spcPct val="90000"/>
              </a:lnSpc>
            </a:pPr>
            <a:r>
              <a:rPr lang="en-US" sz="1000" dirty="0">
                <a:solidFill>
                  <a:schemeClr val="accent2"/>
                </a:solidFill>
                <a:latin typeface="Arial"/>
                <a:cs typeface="Arial"/>
              </a:rPr>
              <a:t>Network devices</a:t>
            </a:r>
          </a:p>
          <a:p>
            <a:pPr algn="ctr">
              <a:lnSpc>
                <a:spcPct val="90000"/>
              </a:lnSpc>
            </a:pPr>
            <a:r>
              <a:rPr lang="en-US" sz="1000" dirty="0">
                <a:solidFill>
                  <a:schemeClr val="accent2"/>
                </a:solidFill>
                <a:latin typeface="Arial"/>
                <a:cs typeface="Arial"/>
              </a:rPr>
              <a:t>Or server</a:t>
            </a:r>
          </a:p>
        </p:txBody>
      </p:sp>
      <p:sp>
        <p:nvSpPr>
          <p:cNvPr id="34" name="TextBox 33"/>
          <p:cNvSpPr txBox="1"/>
          <p:nvPr/>
        </p:nvSpPr>
        <p:spPr>
          <a:xfrm rot="1103160">
            <a:off x="3946765" y="3106901"/>
            <a:ext cx="1618828" cy="236554"/>
          </a:xfrm>
          <a:prstGeom prst="rect">
            <a:avLst/>
          </a:prstGeom>
          <a:ln>
            <a:noFill/>
          </a:ln>
        </p:spPr>
        <p:txBody>
          <a:bodyPr wrap="square" lIns="28527" tIns="14263" rIns="28527" bIns="14263" rtlCol="0">
            <a:spAutoFit/>
          </a:bodyPr>
          <a:lstStyle/>
          <a:p>
            <a:pPr algn="ctr">
              <a:lnSpc>
                <a:spcPct val="90000"/>
              </a:lnSpc>
            </a:pPr>
            <a:r>
              <a:rPr lang="en-US" sz="1500" smtClean="0">
                <a:solidFill>
                  <a:schemeClr val="accent2"/>
                </a:solidFill>
                <a:latin typeface="Arial"/>
                <a:cs typeface="Arial"/>
              </a:rPr>
              <a:t>SSH/NETCONF</a:t>
            </a:r>
            <a:endParaRPr lang="en-US" sz="1500" dirty="0">
              <a:solidFill>
                <a:schemeClr val="accent2"/>
              </a:solidFill>
              <a:latin typeface="Arial"/>
              <a:cs typeface="Arial"/>
            </a:endParaRPr>
          </a:p>
        </p:txBody>
      </p:sp>
      <p:pic>
        <p:nvPicPr>
          <p:cNvPr id="14" name="Picture 17" descr="Server 1.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59755" y="1335840"/>
            <a:ext cx="327798" cy="569007"/>
          </a:xfrm>
          <a:prstGeom prst="rect">
            <a:avLst/>
          </a:prstGeom>
          <a:noFill/>
          <a:ln w="9525">
            <a:noFill/>
            <a:miter lim="800000"/>
            <a:headEnd/>
            <a:tailEnd/>
          </a:ln>
        </p:spPr>
      </p:pic>
      <p:sp>
        <p:nvSpPr>
          <p:cNvPr id="17" name="TextBox 16"/>
          <p:cNvSpPr txBox="1"/>
          <p:nvPr/>
        </p:nvSpPr>
        <p:spPr>
          <a:xfrm rot="353322">
            <a:off x="4069865" y="2649957"/>
            <a:ext cx="1082478" cy="236554"/>
          </a:xfrm>
          <a:prstGeom prst="rect">
            <a:avLst/>
          </a:prstGeom>
          <a:ln>
            <a:noFill/>
          </a:ln>
        </p:spPr>
        <p:txBody>
          <a:bodyPr wrap="square" lIns="28527" tIns="14263" rIns="28527" bIns="14263" rtlCol="0">
            <a:spAutoFit/>
          </a:bodyPr>
          <a:lstStyle/>
          <a:p>
            <a:pPr algn="ctr">
              <a:lnSpc>
                <a:spcPct val="90000"/>
              </a:lnSpc>
            </a:pPr>
            <a:r>
              <a:rPr lang="en-US" sz="1500" dirty="0">
                <a:solidFill>
                  <a:schemeClr val="accent2"/>
                </a:solidFill>
                <a:latin typeface="Arial"/>
                <a:cs typeface="Arial"/>
              </a:rPr>
              <a:t>Console</a:t>
            </a:r>
          </a:p>
        </p:txBody>
      </p:sp>
      <p:sp>
        <p:nvSpPr>
          <p:cNvPr id="18" name="TextBox 17"/>
          <p:cNvSpPr txBox="1"/>
          <p:nvPr/>
        </p:nvSpPr>
        <p:spPr>
          <a:xfrm>
            <a:off x="6159755" y="2225609"/>
            <a:ext cx="1404409" cy="305803"/>
          </a:xfrm>
          <a:prstGeom prst="rect">
            <a:avLst/>
          </a:prstGeom>
          <a:ln/>
        </p:spPr>
        <p:style>
          <a:lnRef idx="2">
            <a:schemeClr val="accent2"/>
          </a:lnRef>
          <a:fillRef idx="1">
            <a:schemeClr val="lt1"/>
          </a:fillRef>
          <a:effectRef idx="0">
            <a:schemeClr val="accent2"/>
          </a:effectRef>
          <a:fontRef idx="minor">
            <a:schemeClr val="dk1"/>
          </a:fontRef>
        </p:style>
        <p:txBody>
          <a:bodyPr wrap="square" lIns="28527" tIns="14263" rIns="28527" bIns="14263" rtlCol="0">
            <a:spAutoFit/>
          </a:bodyPr>
          <a:lstStyle/>
          <a:p>
            <a:pPr algn="ctr">
              <a:lnSpc>
                <a:spcPct val="90000"/>
              </a:lnSpc>
            </a:pPr>
            <a:r>
              <a:rPr lang="en-US" sz="2000">
                <a:solidFill>
                  <a:schemeClr val="accent2"/>
                </a:solidFill>
                <a:latin typeface="Arial"/>
                <a:cs typeface="Arial"/>
              </a:rPr>
              <a:t>REST API </a:t>
            </a:r>
            <a:endParaRPr lang="en-US" sz="2000" dirty="0">
              <a:solidFill>
                <a:schemeClr val="accent2"/>
              </a:solidFill>
              <a:latin typeface="Arial"/>
              <a:cs typeface="Arial"/>
            </a:endParaRPr>
          </a:p>
        </p:txBody>
      </p:sp>
      <p:sp>
        <p:nvSpPr>
          <p:cNvPr id="19" name="TextBox 18"/>
          <p:cNvSpPr txBox="1"/>
          <p:nvPr/>
        </p:nvSpPr>
        <p:spPr>
          <a:xfrm rot="21253734">
            <a:off x="3996007" y="2238876"/>
            <a:ext cx="1082478" cy="236554"/>
          </a:xfrm>
          <a:prstGeom prst="rect">
            <a:avLst/>
          </a:prstGeom>
          <a:ln>
            <a:noFill/>
          </a:ln>
        </p:spPr>
        <p:txBody>
          <a:bodyPr wrap="square" lIns="28527" tIns="14263" rIns="28527" bIns="14263" rtlCol="0">
            <a:spAutoFit/>
          </a:bodyPr>
          <a:lstStyle/>
          <a:p>
            <a:pPr algn="ctr">
              <a:lnSpc>
                <a:spcPct val="90000"/>
              </a:lnSpc>
            </a:pPr>
            <a:r>
              <a:rPr lang="en-US" sz="1500" dirty="0">
                <a:solidFill>
                  <a:schemeClr val="accent2"/>
                </a:solidFill>
                <a:latin typeface="Arial"/>
                <a:cs typeface="Arial"/>
              </a:rPr>
              <a:t>HTTP</a:t>
            </a:r>
          </a:p>
        </p:txBody>
      </p:sp>
      <p:sp>
        <p:nvSpPr>
          <p:cNvPr id="20" name="TextBox 19"/>
          <p:cNvSpPr txBox="1"/>
          <p:nvPr/>
        </p:nvSpPr>
        <p:spPr>
          <a:xfrm rot="20595696">
            <a:off x="3940358" y="1876297"/>
            <a:ext cx="1082478" cy="236554"/>
          </a:xfrm>
          <a:prstGeom prst="rect">
            <a:avLst/>
          </a:prstGeom>
          <a:ln>
            <a:noFill/>
          </a:ln>
        </p:spPr>
        <p:txBody>
          <a:bodyPr wrap="square" lIns="28527" tIns="14263" rIns="28527" bIns="14263" rtlCol="0">
            <a:spAutoFit/>
          </a:bodyPr>
          <a:lstStyle/>
          <a:p>
            <a:pPr algn="ctr">
              <a:lnSpc>
                <a:spcPct val="90000"/>
              </a:lnSpc>
            </a:pPr>
            <a:r>
              <a:rPr lang="en-US" sz="1500">
                <a:solidFill>
                  <a:schemeClr val="accent2"/>
                </a:solidFill>
                <a:latin typeface="Arial"/>
                <a:cs typeface="Arial"/>
              </a:rPr>
              <a:t>Shell</a:t>
            </a:r>
            <a:endParaRPr lang="en-US" sz="1500" dirty="0">
              <a:solidFill>
                <a:schemeClr val="accent2"/>
              </a:solidFill>
              <a:latin typeface="Arial"/>
              <a:cs typeface="Arial"/>
            </a:endParaRPr>
          </a:p>
        </p:txBody>
      </p:sp>
      <p:sp>
        <p:nvSpPr>
          <p:cNvPr id="21" name="TextBox 20"/>
          <p:cNvSpPr txBox="1"/>
          <p:nvPr/>
        </p:nvSpPr>
        <p:spPr>
          <a:xfrm>
            <a:off x="1573699" y="3041636"/>
            <a:ext cx="1082478" cy="444303"/>
          </a:xfrm>
          <a:prstGeom prst="rect">
            <a:avLst/>
          </a:prstGeom>
          <a:ln>
            <a:noFill/>
          </a:ln>
        </p:spPr>
        <p:txBody>
          <a:bodyPr wrap="square" lIns="28527" tIns="14263" rIns="28527" bIns="14263" rtlCol="0">
            <a:spAutoFit/>
          </a:bodyPr>
          <a:lstStyle/>
          <a:p>
            <a:pPr algn="ctr">
              <a:lnSpc>
                <a:spcPct val="90000"/>
              </a:lnSpc>
            </a:pPr>
            <a:r>
              <a:rPr lang="en-US" sz="1500" dirty="0">
                <a:solidFill>
                  <a:schemeClr val="accent2"/>
                </a:solidFill>
                <a:latin typeface="Arial"/>
                <a:cs typeface="Arial"/>
              </a:rPr>
              <a:t>Laptop</a:t>
            </a:r>
          </a:p>
          <a:p>
            <a:pPr algn="ctr">
              <a:lnSpc>
                <a:spcPct val="90000"/>
              </a:lnSpc>
            </a:pPr>
            <a:r>
              <a:rPr lang="en-US" sz="1500" dirty="0">
                <a:solidFill>
                  <a:schemeClr val="accent2"/>
                </a:solidFill>
                <a:latin typeface="Arial"/>
                <a:cs typeface="Arial"/>
              </a:rPr>
              <a:t>Server</a:t>
            </a:r>
          </a:p>
        </p:txBody>
      </p:sp>
      <p:sp>
        <p:nvSpPr>
          <p:cNvPr id="22" name="TextBox 21"/>
          <p:cNvSpPr txBox="1"/>
          <p:nvPr/>
        </p:nvSpPr>
        <p:spPr>
          <a:xfrm>
            <a:off x="1573699" y="1974235"/>
            <a:ext cx="1082478" cy="236554"/>
          </a:xfrm>
          <a:prstGeom prst="rect">
            <a:avLst/>
          </a:prstGeom>
          <a:ln>
            <a:noFill/>
          </a:ln>
        </p:spPr>
        <p:txBody>
          <a:bodyPr wrap="square" lIns="28527" tIns="14263" rIns="28527" bIns="14263" rtlCol="0">
            <a:spAutoFit/>
          </a:bodyPr>
          <a:lstStyle/>
          <a:p>
            <a:pPr algn="ctr">
              <a:lnSpc>
                <a:spcPct val="90000"/>
              </a:lnSpc>
            </a:pPr>
            <a:r>
              <a:rPr lang="en-US" sz="1500" dirty="0">
                <a:solidFill>
                  <a:schemeClr val="accent2"/>
                </a:solidFill>
                <a:latin typeface="Arial"/>
                <a:cs typeface="Arial"/>
              </a:rPr>
              <a:t>Ansible</a:t>
            </a:r>
          </a:p>
        </p:txBody>
      </p:sp>
      <p:sp>
        <p:nvSpPr>
          <p:cNvPr id="23" name="TextBox 22"/>
          <p:cNvSpPr txBox="1"/>
          <p:nvPr/>
        </p:nvSpPr>
        <p:spPr>
          <a:xfrm>
            <a:off x="6481687" y="1467442"/>
            <a:ext cx="1082478" cy="167304"/>
          </a:xfrm>
          <a:prstGeom prst="rect">
            <a:avLst/>
          </a:prstGeom>
          <a:ln>
            <a:noFill/>
          </a:ln>
        </p:spPr>
        <p:txBody>
          <a:bodyPr wrap="square" lIns="28527" tIns="14263" rIns="28527" bIns="14263" rtlCol="0">
            <a:spAutoFit/>
          </a:bodyPr>
          <a:lstStyle/>
          <a:p>
            <a:pPr>
              <a:lnSpc>
                <a:spcPct val="90000"/>
              </a:lnSpc>
            </a:pPr>
            <a:r>
              <a:rPr lang="en-US" sz="1000" dirty="0">
                <a:solidFill>
                  <a:schemeClr val="accent2"/>
                </a:solidFill>
                <a:latin typeface="Arial"/>
                <a:cs typeface="Arial"/>
              </a:rPr>
              <a:t>Server</a:t>
            </a:r>
          </a:p>
        </p:txBody>
      </p:sp>
    </p:spTree>
    <p:extLst>
      <p:ext uri="{BB962C8B-B14F-4D97-AF65-F5344CB8AC3E}">
        <p14:creationId xmlns:p14="http://schemas.microsoft.com/office/powerpoint/2010/main" val="132078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71313" y="2127623"/>
            <a:ext cx="2842745" cy="2343922"/>
          </a:xfrm>
          <a:prstGeom prst="rect">
            <a:avLst/>
          </a:prstGeom>
          <a:solidFill>
            <a:schemeClr val="bg1">
              <a:lumMod val="95000"/>
            </a:schemeClr>
          </a:solidFill>
          <a:ln w="28575" cmpd="sng">
            <a:solidFill>
              <a:schemeClr val="accent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25"/>
          </a:p>
        </p:txBody>
      </p:sp>
      <p:grpSp>
        <p:nvGrpSpPr>
          <p:cNvPr id="4" name="Group 3"/>
          <p:cNvGrpSpPr/>
          <p:nvPr/>
        </p:nvGrpSpPr>
        <p:grpSpPr>
          <a:xfrm>
            <a:off x="1479701" y="1008921"/>
            <a:ext cx="6137822" cy="3603474"/>
            <a:chOff x="448934" y="1345228"/>
            <a:chExt cx="8183762" cy="4804632"/>
          </a:xfrm>
        </p:grpSpPr>
        <p:sp>
          <p:nvSpPr>
            <p:cNvPr id="18" name="Rectangle 17"/>
            <p:cNvSpPr/>
            <p:nvPr/>
          </p:nvSpPr>
          <p:spPr>
            <a:xfrm>
              <a:off x="2971083" y="2836830"/>
              <a:ext cx="3790327" cy="45452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5"/>
            </a:p>
          </p:txBody>
        </p:sp>
        <p:cxnSp>
          <p:nvCxnSpPr>
            <p:cNvPr id="84" name="Straight Connector 83"/>
            <p:cNvCxnSpPr/>
            <p:nvPr/>
          </p:nvCxnSpPr>
          <p:spPr>
            <a:xfrm>
              <a:off x="7113184" y="2681945"/>
              <a:ext cx="0" cy="3467915"/>
            </a:xfrm>
            <a:prstGeom prst="line">
              <a:avLst/>
            </a:prstGeom>
            <a:ln>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2987941" y="2908868"/>
              <a:ext cx="3639521" cy="338555"/>
            </a:xfrm>
            <a:prstGeom prst="rect">
              <a:avLst/>
            </a:prstGeom>
          </p:spPr>
          <p:txBody>
            <a:bodyPr wrap="square">
              <a:spAutoFit/>
            </a:bodyPr>
            <a:lstStyle/>
            <a:p>
              <a:pPr algn="ctr"/>
              <a:r>
                <a:rPr lang="en-US" sz="1050" b="1" dirty="0">
                  <a:solidFill>
                    <a:schemeClr val="bg1"/>
                  </a:solidFill>
                  <a:latin typeface="Open Sans"/>
                  <a:cs typeface="Open Sans"/>
                </a:rPr>
                <a:t>ANSIBLE’S AUTOMATION ENGINE</a:t>
              </a:r>
            </a:p>
          </p:txBody>
        </p:sp>
        <p:grpSp>
          <p:nvGrpSpPr>
            <p:cNvPr id="13" name="Group 12"/>
            <p:cNvGrpSpPr/>
            <p:nvPr/>
          </p:nvGrpSpPr>
          <p:grpSpPr>
            <a:xfrm>
              <a:off x="502241" y="4753969"/>
              <a:ext cx="1730378" cy="1198329"/>
              <a:chOff x="158606" y="5040813"/>
              <a:chExt cx="1862185" cy="1289608"/>
            </a:xfrm>
          </p:grpSpPr>
          <p:sp>
            <p:nvSpPr>
              <p:cNvPr id="33" name="TextBox 32"/>
              <p:cNvSpPr txBox="1"/>
              <p:nvPr/>
            </p:nvSpPr>
            <p:spPr>
              <a:xfrm>
                <a:off x="158606" y="6032323"/>
                <a:ext cx="1862185" cy="298098"/>
              </a:xfrm>
              <a:prstGeom prst="rect">
                <a:avLst/>
              </a:prstGeom>
              <a:noFill/>
            </p:spPr>
            <p:txBody>
              <a:bodyPr wrap="square" rtlCol="0">
                <a:spAutoFit/>
              </a:bodyPr>
              <a:lstStyle/>
              <a:p>
                <a:pPr algn="ctr"/>
                <a:r>
                  <a:rPr lang="en-US" sz="750" b="1" dirty="0">
                    <a:solidFill>
                      <a:schemeClr val="tx1">
                        <a:lumMod val="75000"/>
                        <a:lumOff val="25000"/>
                      </a:schemeClr>
                    </a:solidFill>
                    <a:latin typeface="Open Sans"/>
                    <a:cs typeface="Open Sans"/>
                  </a:rPr>
                  <a:t>ANSIBLE PLAYBOOK</a:t>
                </a:r>
              </a:p>
            </p:txBody>
          </p:sp>
          <p:pic>
            <p:nvPicPr>
              <p:cNvPr id="11" name="Picture 10" descr="PlayBoo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29" y="5040813"/>
                <a:ext cx="680978" cy="952107"/>
              </a:xfrm>
              <a:prstGeom prst="rect">
                <a:avLst/>
              </a:prstGeom>
            </p:spPr>
          </p:pic>
        </p:grpSp>
        <p:grpSp>
          <p:nvGrpSpPr>
            <p:cNvPr id="9" name="Group 8"/>
            <p:cNvGrpSpPr/>
            <p:nvPr/>
          </p:nvGrpSpPr>
          <p:grpSpPr>
            <a:xfrm>
              <a:off x="1275068" y="1345228"/>
              <a:ext cx="1730378" cy="1023842"/>
              <a:chOff x="2144875" y="2680956"/>
              <a:chExt cx="1862185" cy="1101830"/>
            </a:xfrm>
          </p:grpSpPr>
          <p:pic>
            <p:nvPicPr>
              <p:cNvPr id="6" name="Picture 5" descr="clou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456" y="2680956"/>
                <a:ext cx="1719843" cy="1101830"/>
              </a:xfrm>
              <a:prstGeom prst="rect">
                <a:avLst/>
              </a:prstGeom>
            </p:spPr>
          </p:pic>
          <p:sp>
            <p:nvSpPr>
              <p:cNvPr id="29" name="TextBox 28"/>
              <p:cNvSpPr txBox="1"/>
              <p:nvPr/>
            </p:nvSpPr>
            <p:spPr>
              <a:xfrm>
                <a:off x="2144875" y="3091682"/>
                <a:ext cx="1862185" cy="463708"/>
              </a:xfrm>
              <a:prstGeom prst="rect">
                <a:avLst/>
              </a:prstGeom>
              <a:noFill/>
            </p:spPr>
            <p:txBody>
              <a:bodyPr wrap="square" rtlCol="0">
                <a:spAutoFit/>
              </a:bodyPr>
              <a:lstStyle/>
              <a:p>
                <a:pPr algn="ctr"/>
                <a:r>
                  <a:rPr lang="en-US" sz="750" b="1" dirty="0">
                    <a:solidFill>
                      <a:schemeClr val="tx1">
                        <a:lumMod val="75000"/>
                        <a:lumOff val="25000"/>
                      </a:schemeClr>
                    </a:solidFill>
                    <a:latin typeface="Open Sans"/>
                    <a:cs typeface="Open Sans"/>
                  </a:rPr>
                  <a:t>PUBLIC / PRIVATE</a:t>
                </a:r>
                <a:br>
                  <a:rPr lang="en-US" sz="750" b="1" dirty="0">
                    <a:solidFill>
                      <a:schemeClr val="tx1">
                        <a:lumMod val="75000"/>
                        <a:lumOff val="25000"/>
                      </a:schemeClr>
                    </a:solidFill>
                    <a:latin typeface="Open Sans"/>
                    <a:cs typeface="Open Sans"/>
                  </a:rPr>
                </a:br>
                <a:r>
                  <a:rPr lang="en-US" sz="750" b="1" dirty="0">
                    <a:solidFill>
                      <a:schemeClr val="tx1">
                        <a:lumMod val="75000"/>
                        <a:lumOff val="25000"/>
                      </a:schemeClr>
                    </a:solidFill>
                    <a:latin typeface="Open Sans"/>
                    <a:cs typeface="Open Sans"/>
                  </a:rPr>
                  <a:t>CLOUD</a:t>
                </a:r>
              </a:p>
            </p:txBody>
          </p:sp>
        </p:grpSp>
        <p:grpSp>
          <p:nvGrpSpPr>
            <p:cNvPr id="14" name="Group 13"/>
            <p:cNvGrpSpPr/>
            <p:nvPr/>
          </p:nvGrpSpPr>
          <p:grpSpPr>
            <a:xfrm>
              <a:off x="3251994" y="1346481"/>
              <a:ext cx="995908" cy="854010"/>
              <a:chOff x="3391975" y="1407992"/>
              <a:chExt cx="1071768" cy="919062"/>
            </a:xfrm>
          </p:grpSpPr>
          <p:pic>
            <p:nvPicPr>
              <p:cNvPr id="7" name="Picture 6" descr="d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1975" y="1407992"/>
                <a:ext cx="1071768" cy="919062"/>
              </a:xfrm>
              <a:prstGeom prst="rect">
                <a:avLst/>
              </a:prstGeom>
            </p:spPr>
          </p:pic>
          <p:sp>
            <p:nvSpPr>
              <p:cNvPr id="30" name="TextBox 29"/>
              <p:cNvSpPr txBox="1"/>
              <p:nvPr/>
            </p:nvSpPr>
            <p:spPr>
              <a:xfrm>
                <a:off x="3450827" y="1467592"/>
                <a:ext cx="949686" cy="306472"/>
              </a:xfrm>
              <a:prstGeom prst="rect">
                <a:avLst/>
              </a:prstGeom>
              <a:noFill/>
            </p:spPr>
            <p:txBody>
              <a:bodyPr wrap="square" rtlCol="0">
                <a:spAutoFit/>
              </a:bodyPr>
              <a:lstStyle/>
              <a:p>
                <a:pPr algn="ctr"/>
                <a:r>
                  <a:rPr lang="en-US" sz="788" b="1" dirty="0">
                    <a:solidFill>
                      <a:schemeClr val="bg1"/>
                    </a:solidFill>
                    <a:latin typeface="Open Sans"/>
                    <a:cs typeface="Open Sans"/>
                  </a:rPr>
                  <a:t>CMDB </a:t>
                </a:r>
              </a:p>
            </p:txBody>
          </p:sp>
        </p:grpSp>
        <p:cxnSp>
          <p:nvCxnSpPr>
            <p:cNvPr id="41" name="Straight Arrow Connector 40"/>
            <p:cNvCxnSpPr/>
            <p:nvPr/>
          </p:nvCxnSpPr>
          <p:spPr>
            <a:xfrm flipV="1">
              <a:off x="1770529" y="5223320"/>
              <a:ext cx="1090801" cy="9822"/>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6815836" y="3859526"/>
              <a:ext cx="696585" cy="0"/>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6815836" y="5148742"/>
              <a:ext cx="696585" cy="0"/>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1418014" y="4378786"/>
              <a:ext cx="1443316" cy="0"/>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1286427" y="4102820"/>
              <a:ext cx="0" cy="496576"/>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1422904" y="4099410"/>
              <a:ext cx="0" cy="287805"/>
            </a:xfrm>
            <a:prstGeom prst="straightConnector1">
              <a:avLst/>
            </a:prstGeom>
            <a:ln w="28575" cmpd="sng">
              <a:solidFill>
                <a:schemeClr val="accent1"/>
              </a:solidFill>
              <a:prstDash val="solid"/>
              <a:headEnd type="none"/>
              <a:tailEnd type="none" w="lg" len="lg"/>
            </a:ln>
            <a:effectLst/>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flipV="1">
              <a:off x="2271438" y="3964089"/>
              <a:ext cx="592245" cy="8429"/>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2279867" y="2389930"/>
              <a:ext cx="0" cy="1591017"/>
            </a:xfrm>
            <a:prstGeom prst="straightConnector1">
              <a:avLst/>
            </a:prstGeom>
            <a:ln w="28575" cmpd="sng">
              <a:solidFill>
                <a:schemeClr val="accent1"/>
              </a:solidFill>
              <a:prstDash val="solid"/>
              <a:headEnd type="none"/>
              <a:tailEnd type="none" w="lg" len="lg"/>
            </a:ln>
            <a:effectLst/>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2583323" y="3549391"/>
              <a:ext cx="278681" cy="0"/>
            </a:xfrm>
            <a:prstGeom prst="straightConnector1">
              <a:avLst/>
            </a:prstGeom>
            <a:ln w="28575" cmpd="sng">
              <a:solidFill>
                <a:schemeClr val="accent1"/>
              </a:solidFill>
              <a:prstDash val="solid"/>
              <a:headEnd type="none"/>
              <a:tailEnd type="triangle" w="lg" len="lg"/>
            </a:ln>
            <a:effectLst/>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2598492" y="2523114"/>
              <a:ext cx="0" cy="1026277"/>
            </a:xfrm>
            <a:prstGeom prst="straightConnector1">
              <a:avLst/>
            </a:prstGeom>
            <a:ln w="28575" cmpd="sng">
              <a:solidFill>
                <a:schemeClr val="accent1"/>
              </a:solidFill>
              <a:prstDash val="solid"/>
              <a:headEnd type="none"/>
              <a:tailEnd type="none" w="lg" len="lg"/>
            </a:ln>
            <a:effectLst/>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583323" y="2523114"/>
              <a:ext cx="1183484" cy="0"/>
            </a:xfrm>
            <a:prstGeom prst="straightConnector1">
              <a:avLst/>
            </a:prstGeom>
            <a:ln w="28575" cmpd="sng">
              <a:solidFill>
                <a:schemeClr val="accent1"/>
              </a:solidFill>
              <a:prstDash val="solid"/>
              <a:headEnd type="none"/>
              <a:tailEnd type="none" w="lg" len="lg"/>
            </a:ln>
            <a:effectLst/>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3766806" y="2247697"/>
              <a:ext cx="0" cy="287805"/>
            </a:xfrm>
            <a:prstGeom prst="straightConnector1">
              <a:avLst/>
            </a:prstGeom>
            <a:ln w="28575" cmpd="sng">
              <a:solidFill>
                <a:schemeClr val="accent1"/>
              </a:solidFill>
              <a:prstDash val="solid"/>
              <a:headEnd type="none"/>
              <a:tailEnd type="none" w="lg" len="lg"/>
            </a:ln>
            <a:effectLst/>
          </p:spPr>
          <p:style>
            <a:lnRef idx="1">
              <a:schemeClr val="dk1"/>
            </a:lnRef>
            <a:fillRef idx="0">
              <a:schemeClr val="dk1"/>
            </a:fillRef>
            <a:effectRef idx="0">
              <a:schemeClr val="dk1"/>
            </a:effectRef>
            <a:fontRef idx="minor">
              <a:schemeClr val="tx1"/>
            </a:fontRef>
          </p:style>
        </p:cxnSp>
        <p:grpSp>
          <p:nvGrpSpPr>
            <p:cNvPr id="62" name="Group 61"/>
            <p:cNvGrpSpPr/>
            <p:nvPr/>
          </p:nvGrpSpPr>
          <p:grpSpPr>
            <a:xfrm>
              <a:off x="448934" y="2917603"/>
              <a:ext cx="1730378" cy="1198335"/>
              <a:chOff x="173807" y="2971794"/>
              <a:chExt cx="1862185" cy="1289614"/>
            </a:xfrm>
          </p:grpSpPr>
          <p:pic>
            <p:nvPicPr>
              <p:cNvPr id="24" name="Picture 23" descr="DevOps-Team.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18" y="2971794"/>
                <a:ext cx="1455899" cy="991516"/>
              </a:xfrm>
              <a:prstGeom prst="rect">
                <a:avLst/>
              </a:prstGeom>
            </p:spPr>
          </p:pic>
          <p:sp>
            <p:nvSpPr>
              <p:cNvPr id="69" name="TextBox 68"/>
              <p:cNvSpPr txBox="1"/>
              <p:nvPr/>
            </p:nvSpPr>
            <p:spPr>
              <a:xfrm>
                <a:off x="173807" y="3963310"/>
                <a:ext cx="1862185" cy="298098"/>
              </a:xfrm>
              <a:prstGeom prst="rect">
                <a:avLst/>
              </a:prstGeom>
              <a:noFill/>
            </p:spPr>
            <p:txBody>
              <a:bodyPr wrap="square" rtlCol="0">
                <a:spAutoFit/>
              </a:bodyPr>
              <a:lstStyle/>
              <a:p>
                <a:pPr algn="ctr"/>
                <a:r>
                  <a:rPr lang="en-US" sz="750" b="1" dirty="0">
                    <a:solidFill>
                      <a:schemeClr val="tx1">
                        <a:lumMod val="75000"/>
                        <a:lumOff val="25000"/>
                      </a:schemeClr>
                    </a:solidFill>
                    <a:latin typeface="Open Sans"/>
                    <a:cs typeface="Open Sans"/>
                  </a:rPr>
                  <a:t>USERS</a:t>
                </a:r>
              </a:p>
            </p:txBody>
          </p:sp>
        </p:grpSp>
        <p:sp>
          <p:nvSpPr>
            <p:cNvPr id="71" name="TextBox 70"/>
            <p:cNvSpPr txBox="1"/>
            <p:nvPr/>
          </p:nvSpPr>
          <p:spPr>
            <a:xfrm>
              <a:off x="3358977" y="4287331"/>
              <a:ext cx="1360515" cy="276999"/>
            </a:xfrm>
            <a:prstGeom prst="rect">
              <a:avLst/>
            </a:prstGeom>
            <a:noFill/>
          </p:spPr>
          <p:txBody>
            <a:bodyPr wrap="square" rtlCol="0">
              <a:spAutoFit/>
            </a:bodyPr>
            <a:lstStyle/>
            <a:p>
              <a:pPr algn="ctr"/>
              <a:r>
                <a:rPr lang="en-US" sz="750" b="1" dirty="0">
                  <a:solidFill>
                    <a:schemeClr val="accent2"/>
                  </a:solidFill>
                  <a:latin typeface="Open Sans"/>
                  <a:cs typeface="Open Sans"/>
                </a:rPr>
                <a:t>INVENTORY</a:t>
              </a:r>
            </a:p>
          </p:txBody>
        </p:sp>
        <p:pic>
          <p:nvPicPr>
            <p:cNvPr id="64" name="Picture 63" descr="hosts.eps"/>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7630445" y="3540852"/>
              <a:ext cx="682920" cy="579243"/>
            </a:xfrm>
            <a:prstGeom prst="rect">
              <a:avLst/>
            </a:prstGeom>
          </p:spPr>
        </p:pic>
        <p:sp>
          <p:nvSpPr>
            <p:cNvPr id="78" name="TextBox 77"/>
            <p:cNvSpPr txBox="1"/>
            <p:nvPr/>
          </p:nvSpPr>
          <p:spPr>
            <a:xfrm>
              <a:off x="7272181" y="4171923"/>
              <a:ext cx="1360515" cy="276999"/>
            </a:xfrm>
            <a:prstGeom prst="rect">
              <a:avLst/>
            </a:prstGeom>
            <a:noFill/>
          </p:spPr>
          <p:txBody>
            <a:bodyPr wrap="square" rtlCol="0">
              <a:spAutoFit/>
            </a:bodyPr>
            <a:lstStyle/>
            <a:p>
              <a:pPr algn="ctr"/>
              <a:r>
                <a:rPr lang="en-US" sz="750" b="1" dirty="0">
                  <a:solidFill>
                    <a:schemeClr val="tx1">
                      <a:lumMod val="75000"/>
                      <a:lumOff val="25000"/>
                    </a:schemeClr>
                  </a:solidFill>
                  <a:latin typeface="Open Sans"/>
                  <a:cs typeface="Open Sans"/>
                </a:rPr>
                <a:t>HOSTS</a:t>
              </a:r>
            </a:p>
          </p:txBody>
        </p:sp>
        <p:sp>
          <p:nvSpPr>
            <p:cNvPr id="82" name="TextBox 81"/>
            <p:cNvSpPr txBox="1"/>
            <p:nvPr/>
          </p:nvSpPr>
          <p:spPr>
            <a:xfrm>
              <a:off x="7270501" y="5539521"/>
              <a:ext cx="1360515" cy="276999"/>
            </a:xfrm>
            <a:prstGeom prst="rect">
              <a:avLst/>
            </a:prstGeom>
            <a:noFill/>
          </p:spPr>
          <p:txBody>
            <a:bodyPr wrap="square" rtlCol="0">
              <a:spAutoFit/>
            </a:bodyPr>
            <a:lstStyle/>
            <a:p>
              <a:pPr algn="ctr"/>
              <a:r>
                <a:rPr lang="en-US" sz="750" b="1" dirty="0">
                  <a:solidFill>
                    <a:schemeClr val="tx1">
                      <a:lumMod val="75000"/>
                      <a:lumOff val="25000"/>
                    </a:schemeClr>
                  </a:solidFill>
                  <a:latin typeface="Open Sans"/>
                  <a:cs typeface="Open Sans"/>
                </a:rPr>
                <a:t>NETWORKING</a:t>
              </a:r>
            </a:p>
          </p:txBody>
        </p:sp>
        <p:pic>
          <p:nvPicPr>
            <p:cNvPr id="70" name="Picture 69" descr="networking.eps"/>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638874" y="4846860"/>
              <a:ext cx="655802" cy="655802"/>
            </a:xfrm>
            <a:prstGeom prst="rect">
              <a:avLst/>
            </a:prstGeom>
          </p:spPr>
        </p:pic>
        <p:sp>
          <p:nvSpPr>
            <p:cNvPr id="73" name="TextBox 72"/>
            <p:cNvSpPr txBox="1"/>
            <p:nvPr/>
          </p:nvSpPr>
          <p:spPr>
            <a:xfrm>
              <a:off x="4975076" y="5419624"/>
              <a:ext cx="1360515" cy="276999"/>
            </a:xfrm>
            <a:prstGeom prst="rect">
              <a:avLst/>
            </a:prstGeom>
            <a:noFill/>
          </p:spPr>
          <p:txBody>
            <a:bodyPr wrap="square" rtlCol="0">
              <a:spAutoFit/>
            </a:bodyPr>
            <a:lstStyle/>
            <a:p>
              <a:pPr algn="ctr"/>
              <a:r>
                <a:rPr lang="en-US" sz="750" b="1" dirty="0">
                  <a:solidFill>
                    <a:srgbClr val="424C55"/>
                  </a:solidFill>
                  <a:latin typeface="Open Sans"/>
                  <a:cs typeface="Open Sans"/>
                </a:rPr>
                <a:t>PLUGINS</a:t>
              </a:r>
            </a:p>
          </p:txBody>
        </p:sp>
        <p:pic>
          <p:nvPicPr>
            <p:cNvPr id="106" name="Picture 105" descr="inventory.eps"/>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3718353" y="3585606"/>
              <a:ext cx="616530" cy="658812"/>
            </a:xfrm>
            <a:prstGeom prst="rect">
              <a:avLst/>
            </a:prstGeom>
          </p:spPr>
        </p:pic>
        <p:pic>
          <p:nvPicPr>
            <p:cNvPr id="107" name="Picture 106" descr="api.eps"/>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5298802" y="3608090"/>
              <a:ext cx="694190" cy="646205"/>
            </a:xfrm>
            <a:prstGeom prst="rect">
              <a:avLst/>
            </a:prstGeom>
          </p:spPr>
        </p:pic>
        <p:sp>
          <p:nvSpPr>
            <p:cNvPr id="46" name="TextBox 45"/>
            <p:cNvSpPr txBox="1"/>
            <p:nvPr/>
          </p:nvSpPr>
          <p:spPr>
            <a:xfrm>
              <a:off x="5109882" y="4294013"/>
              <a:ext cx="1068293" cy="276999"/>
            </a:xfrm>
            <a:prstGeom prst="rect">
              <a:avLst/>
            </a:prstGeom>
            <a:noFill/>
          </p:spPr>
          <p:txBody>
            <a:bodyPr wrap="square" rtlCol="0">
              <a:spAutoFit/>
            </a:bodyPr>
            <a:lstStyle/>
            <a:p>
              <a:pPr algn="ctr"/>
              <a:r>
                <a:rPr lang="en-US" sz="750" b="1" dirty="0">
                  <a:solidFill>
                    <a:srgbClr val="424C55"/>
                  </a:solidFill>
                  <a:latin typeface="Open Sans"/>
                  <a:cs typeface="Open Sans"/>
                </a:rPr>
                <a:t>API</a:t>
              </a:r>
            </a:p>
          </p:txBody>
        </p:sp>
        <p:pic>
          <p:nvPicPr>
            <p:cNvPr id="19" name="Picture 18" descr="plugin.eps"/>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5252601" y="4818248"/>
              <a:ext cx="823321" cy="553389"/>
            </a:xfrm>
            <a:prstGeom prst="rect">
              <a:avLst/>
            </a:prstGeom>
          </p:spPr>
        </p:pic>
        <p:sp>
          <p:nvSpPr>
            <p:cNvPr id="54" name="TextBox 53"/>
            <p:cNvSpPr txBox="1"/>
            <p:nvPr/>
          </p:nvSpPr>
          <p:spPr>
            <a:xfrm>
              <a:off x="3338927" y="5419029"/>
              <a:ext cx="1360515" cy="276999"/>
            </a:xfrm>
            <a:prstGeom prst="rect">
              <a:avLst/>
            </a:prstGeom>
            <a:noFill/>
          </p:spPr>
          <p:txBody>
            <a:bodyPr wrap="square" rtlCol="0">
              <a:spAutoFit/>
            </a:bodyPr>
            <a:lstStyle/>
            <a:p>
              <a:pPr algn="ctr"/>
              <a:r>
                <a:rPr lang="en-US" sz="750" b="1" dirty="0">
                  <a:solidFill>
                    <a:srgbClr val="424C55"/>
                  </a:solidFill>
                  <a:latin typeface="Open Sans"/>
                  <a:cs typeface="Open Sans"/>
                </a:rPr>
                <a:t>MODULES</a:t>
              </a:r>
            </a:p>
          </p:txBody>
        </p:sp>
        <p:pic>
          <p:nvPicPr>
            <p:cNvPr id="20" name="Picture 19" descr="tools.eps"/>
            <p:cNvPicPr>
              <a:picLocks noChangeAspect="1"/>
            </p:cNvPicPr>
            <p:nvPr/>
          </p:nvPicPr>
          <p:blipFill>
            <a:blip r:embed="rId11">
              <a:biLevel thresh="75000"/>
              <a:extLst>
                <a:ext uri="{28A0092B-C50C-407E-A947-70E740481C1C}">
                  <a14:useLocalDpi xmlns:a14="http://schemas.microsoft.com/office/drawing/2010/main" val="0"/>
                </a:ext>
              </a:extLst>
            </a:blip>
            <a:stretch>
              <a:fillRect/>
            </a:stretch>
          </p:blipFill>
          <p:spPr>
            <a:xfrm>
              <a:off x="3766806" y="4842539"/>
              <a:ext cx="537230" cy="535708"/>
            </a:xfrm>
            <a:prstGeom prst="rect">
              <a:avLst/>
            </a:prstGeom>
          </p:spPr>
        </p:pic>
      </p:grpSp>
      <p:sp>
        <p:nvSpPr>
          <p:cNvPr id="49" name="Title 1"/>
          <p:cNvSpPr>
            <a:spLocks noGrp="1"/>
          </p:cNvSpPr>
          <p:nvPr>
            <p:ph type="title"/>
          </p:nvPr>
        </p:nvSpPr>
        <p:spPr>
          <a:xfrm>
            <a:off x="490577" y="437912"/>
            <a:ext cx="6519228" cy="415498"/>
          </a:xfrm>
        </p:spPr>
        <p:txBody>
          <a:bodyPr/>
          <a:lstStyle/>
          <a:p>
            <a:r>
              <a:rPr lang="en-US" dirty="0" smtClean="0"/>
              <a:t>How does Ansible work? </a:t>
            </a:r>
            <a:endParaRPr lang="en-US" dirty="0"/>
          </a:p>
        </p:txBody>
      </p:sp>
    </p:spTree>
    <p:extLst>
      <p:ext uri="{BB962C8B-B14F-4D97-AF65-F5344CB8AC3E}">
        <p14:creationId xmlns:p14="http://schemas.microsoft.com/office/powerpoint/2010/main" val="1533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191432" y="1166229"/>
            <a:ext cx="3647766" cy="3977270"/>
            <a:chOff x="410179" y="1487188"/>
            <a:chExt cx="2232884" cy="3977270"/>
          </a:xfrm>
        </p:grpSpPr>
        <p:sp>
          <p:nvSpPr>
            <p:cNvPr id="41" name="Rectangle 40"/>
            <p:cNvSpPr/>
            <p:nvPr/>
          </p:nvSpPr>
          <p:spPr>
            <a:xfrm rot="5400000">
              <a:off x="-295889" y="2525506"/>
              <a:ext cx="364502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normAutofit/>
            </a:bodyPr>
            <a:lstStyle/>
            <a:p>
              <a:pPr algn="ctr"/>
              <a:endParaRPr lang="en-US" dirty="0">
                <a:latin typeface="Arial" panose="020B0604020202020204" pitchFamily="34" charset="0"/>
              </a:endParaRPr>
            </a:p>
          </p:txBody>
        </p:sp>
        <p:sp>
          <p:nvSpPr>
            <p:cNvPr id="42" name="Rectangle 41"/>
            <p:cNvSpPr/>
            <p:nvPr/>
          </p:nvSpPr>
          <p:spPr>
            <a:xfrm>
              <a:off x="410179" y="1487188"/>
              <a:ext cx="2232884" cy="33688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sz="1600" dirty="0" smtClean="0">
                  <a:solidFill>
                    <a:srgbClr val="FFFFFF"/>
                  </a:solidFill>
                  <a:latin typeface="Arial"/>
                  <a:cs typeface="Arial"/>
                </a:rPr>
                <a:t>API mode</a:t>
              </a:r>
              <a:endParaRPr lang="en-US" dirty="0">
                <a:solidFill>
                  <a:srgbClr val="FFFFFF"/>
                </a:solidFill>
                <a:latin typeface="Arial"/>
                <a:cs typeface="Arial"/>
              </a:endParaRPr>
            </a:p>
          </p:txBody>
        </p:sp>
      </p:grpSp>
      <p:grpSp>
        <p:nvGrpSpPr>
          <p:cNvPr id="27" name="Group 26"/>
          <p:cNvGrpSpPr/>
          <p:nvPr/>
        </p:nvGrpSpPr>
        <p:grpSpPr>
          <a:xfrm>
            <a:off x="243848" y="1166229"/>
            <a:ext cx="4554294" cy="3977271"/>
            <a:chOff x="410179" y="1487188"/>
            <a:chExt cx="2232885" cy="3274385"/>
          </a:xfrm>
        </p:grpSpPr>
        <p:sp>
          <p:nvSpPr>
            <p:cNvPr id="28" name="Rectangle 27"/>
            <p:cNvSpPr/>
            <p:nvPr/>
          </p:nvSpPr>
          <p:spPr>
            <a:xfrm rot="5400000">
              <a:off x="55554" y="2174063"/>
              <a:ext cx="2942137"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normAutofit/>
            </a:bodyPr>
            <a:lstStyle/>
            <a:p>
              <a:pPr algn="ctr"/>
              <a:endParaRPr lang="en-US" dirty="0">
                <a:latin typeface="Arial" panose="020B0604020202020204" pitchFamily="34" charset="0"/>
              </a:endParaRPr>
            </a:p>
          </p:txBody>
        </p:sp>
        <p:sp>
          <p:nvSpPr>
            <p:cNvPr id="29" name="Rectangle 28"/>
            <p:cNvSpPr/>
            <p:nvPr/>
          </p:nvSpPr>
          <p:spPr>
            <a:xfrm>
              <a:off x="410179" y="1487188"/>
              <a:ext cx="2232884" cy="33688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sz="1600" dirty="0" smtClean="0">
                  <a:solidFill>
                    <a:srgbClr val="FFFFFF"/>
                  </a:solidFill>
                  <a:latin typeface="Arial"/>
                  <a:cs typeface="Arial"/>
                </a:rPr>
                <a:t>Standard mode</a:t>
              </a:r>
              <a:endParaRPr lang="en-US" dirty="0">
                <a:solidFill>
                  <a:srgbClr val="FFFFFF"/>
                </a:solidFill>
                <a:latin typeface="Arial"/>
                <a:cs typeface="Arial"/>
              </a:endParaRPr>
            </a:p>
          </p:txBody>
        </p:sp>
      </p:grpSp>
      <p:sp>
        <p:nvSpPr>
          <p:cNvPr id="2" name="Title 1"/>
          <p:cNvSpPr>
            <a:spLocks noGrp="1"/>
          </p:cNvSpPr>
          <p:nvPr>
            <p:ph type="title"/>
          </p:nvPr>
        </p:nvSpPr>
        <p:spPr>
          <a:xfrm>
            <a:off x="402781" y="379912"/>
            <a:ext cx="8229601" cy="415498"/>
          </a:xfrm>
        </p:spPr>
        <p:txBody>
          <a:bodyPr/>
          <a:lstStyle/>
          <a:p>
            <a:r>
              <a:rPr lang="en-US" dirty="0" smtClean="0"/>
              <a:t>How does Ansible work?</a:t>
            </a:r>
            <a:endParaRPr lang="en-US" dirty="0"/>
          </a:p>
        </p:txBody>
      </p:sp>
      <p:sp>
        <p:nvSpPr>
          <p:cNvPr id="43" name="TextBox 42"/>
          <p:cNvSpPr txBox="1"/>
          <p:nvPr/>
        </p:nvSpPr>
        <p:spPr>
          <a:xfrm>
            <a:off x="243848" y="4103734"/>
            <a:ext cx="4554292" cy="1039765"/>
          </a:xfrm>
          <a:prstGeom prst="rect">
            <a:avLst/>
          </a:prstGeom>
          <a:noFill/>
          <a:ln w="6350">
            <a:solidFill>
              <a:schemeClr val="accent1"/>
            </a:solidFill>
            <a:miter lim="800000"/>
          </a:ln>
          <a:effectLst/>
        </p:spPr>
        <p:txBody>
          <a:bodyPr wrap="square" lIns="182880" tIns="0" rIns="0" bIns="0" rtlCol="0" anchor="ctr">
            <a:noAutofit/>
          </a:bodyPr>
          <a:lstStyle>
            <a:defPPr>
              <a:defRPr lang="en-US"/>
            </a:defPPr>
            <a:lvl1pPr>
              <a:lnSpc>
                <a:spcPct val="90000"/>
              </a:lnSpc>
              <a:defRPr sz="2500" b="1">
                <a:solidFill>
                  <a:schemeClr val="bg1"/>
                </a:solidFill>
                <a:latin typeface="Arial" panose="020B0604020202020204" pitchFamily="34" charset="0"/>
              </a:defRPr>
            </a:lvl1pPr>
          </a:lstStyle>
          <a:p>
            <a:pPr marL="285750" indent="-285750">
              <a:buFont typeface="Arial" charset="0"/>
              <a:buChar char="•"/>
            </a:pPr>
            <a:r>
              <a:rPr lang="en-GB" sz="1600" b="0" kern="0" dirty="0">
                <a:solidFill>
                  <a:schemeClr val="accent1"/>
                </a:solidFill>
                <a:cs typeface="Arial" panose="020B0604020202020204" pitchFamily="34" charset="0"/>
              </a:rPr>
              <a:t>T</a:t>
            </a:r>
            <a:r>
              <a:rPr lang="en-GB" sz="1600" b="0" kern="0" dirty="0" smtClean="0">
                <a:solidFill>
                  <a:schemeClr val="accent1"/>
                </a:solidFill>
                <a:cs typeface="Arial" panose="020B0604020202020204" pitchFamily="34" charset="0"/>
              </a:rPr>
              <a:t>ransport </a:t>
            </a:r>
            <a:r>
              <a:rPr lang="en-GB" sz="1600" b="0" kern="0" dirty="0">
                <a:solidFill>
                  <a:schemeClr val="accent1"/>
                </a:solidFill>
                <a:cs typeface="Arial" panose="020B0604020202020204" pitchFamily="34" charset="0"/>
              </a:rPr>
              <a:t>python modules </a:t>
            </a:r>
            <a:r>
              <a:rPr lang="en-GB" sz="1600" b="0" kern="0" dirty="0" smtClean="0">
                <a:solidFill>
                  <a:schemeClr val="accent1"/>
                </a:solidFill>
                <a:cs typeface="Arial" panose="020B0604020202020204" pitchFamily="34" charset="0"/>
              </a:rPr>
              <a:t>to </a:t>
            </a:r>
            <a:r>
              <a:rPr lang="en-GB" sz="1600" b="0" kern="0" dirty="0">
                <a:solidFill>
                  <a:schemeClr val="accent1"/>
                </a:solidFill>
                <a:cs typeface="Arial" panose="020B0604020202020204" pitchFamily="34" charset="0"/>
              </a:rPr>
              <a:t>remote </a:t>
            </a:r>
            <a:r>
              <a:rPr lang="en-GB" sz="1600" b="0" kern="0" dirty="0" smtClean="0">
                <a:solidFill>
                  <a:schemeClr val="accent1"/>
                </a:solidFill>
                <a:cs typeface="Arial" panose="020B0604020202020204" pitchFamily="34" charset="0"/>
              </a:rPr>
              <a:t>boxes using SSH</a:t>
            </a:r>
          </a:p>
          <a:p>
            <a:pPr marL="285750" indent="-285750">
              <a:buFont typeface="Arial" charset="0"/>
              <a:buChar char="•"/>
            </a:pPr>
            <a:r>
              <a:rPr lang="en-GB" sz="1600" b="0" kern="0" dirty="0" smtClean="0">
                <a:solidFill>
                  <a:schemeClr val="accent1"/>
                </a:solidFill>
                <a:cs typeface="Arial" panose="020B0604020202020204" pitchFamily="34" charset="0"/>
              </a:rPr>
              <a:t>Execute the </a:t>
            </a:r>
            <a:r>
              <a:rPr lang="en-GB" sz="1600" b="0" kern="0" dirty="0">
                <a:solidFill>
                  <a:schemeClr val="accent1"/>
                </a:solidFill>
                <a:cs typeface="Arial" panose="020B0604020202020204" pitchFamily="34" charset="0"/>
              </a:rPr>
              <a:t>python modules </a:t>
            </a:r>
            <a:r>
              <a:rPr lang="en-GB" sz="1600" b="0" kern="0" dirty="0" smtClean="0">
                <a:solidFill>
                  <a:schemeClr val="accent1"/>
                </a:solidFill>
                <a:cs typeface="Arial" panose="020B0604020202020204" pitchFamily="34" charset="0"/>
              </a:rPr>
              <a:t>and </a:t>
            </a:r>
            <a:r>
              <a:rPr lang="en-GB" sz="1600" b="0" kern="0" dirty="0">
                <a:solidFill>
                  <a:schemeClr val="accent1"/>
                </a:solidFill>
                <a:cs typeface="Arial" panose="020B0604020202020204" pitchFamily="34" charset="0"/>
              </a:rPr>
              <a:t>then eliminate them from remote hosts</a:t>
            </a:r>
            <a:endParaRPr lang="en-US" sz="1600" b="0" dirty="0">
              <a:solidFill>
                <a:schemeClr val="accent1"/>
              </a:solidFill>
            </a:endParaRPr>
          </a:p>
        </p:txBody>
      </p:sp>
      <p:sp>
        <p:nvSpPr>
          <p:cNvPr id="44" name="TextBox 43"/>
          <p:cNvSpPr txBox="1"/>
          <p:nvPr/>
        </p:nvSpPr>
        <p:spPr>
          <a:xfrm>
            <a:off x="5191432" y="4110207"/>
            <a:ext cx="3647766" cy="1033292"/>
          </a:xfrm>
          <a:prstGeom prst="rect">
            <a:avLst/>
          </a:prstGeom>
          <a:noFill/>
          <a:ln w="6350">
            <a:solidFill>
              <a:schemeClr val="accent1"/>
            </a:solidFill>
            <a:miter lim="800000"/>
          </a:ln>
          <a:effectLst/>
        </p:spPr>
        <p:txBody>
          <a:bodyPr wrap="square" lIns="182880" tIns="0" rIns="0" bIns="0" rtlCol="0" anchor="ctr">
            <a:noAutofit/>
          </a:bodyPr>
          <a:lstStyle>
            <a:defPPr>
              <a:defRPr lang="en-US"/>
            </a:defPPr>
            <a:lvl1pPr marL="285750" indent="-285750">
              <a:lnSpc>
                <a:spcPct val="90000"/>
              </a:lnSpc>
              <a:buFont typeface="Arial" charset="0"/>
              <a:buChar char="•"/>
              <a:defRPr sz="1600" b="0" kern="0">
                <a:solidFill>
                  <a:schemeClr val="accent1"/>
                </a:solidFill>
                <a:latin typeface="Arial" panose="020B0604020202020204" pitchFamily="34" charset="0"/>
                <a:cs typeface="Arial" panose="020B0604020202020204" pitchFamily="34" charset="0"/>
              </a:defRPr>
            </a:lvl1pPr>
          </a:lstStyle>
          <a:p>
            <a:r>
              <a:rPr lang="en-GB" dirty="0"/>
              <a:t>Modules run on Ansible server. </a:t>
            </a:r>
            <a:r>
              <a:rPr lang="en-GB" dirty="0" smtClean="0"/>
              <a:t>Uses channel/API </a:t>
            </a:r>
            <a:r>
              <a:rPr lang="en-GB" dirty="0"/>
              <a:t>(</a:t>
            </a:r>
            <a:r>
              <a:rPr lang="en-GB" dirty="0" err="1"/>
              <a:t>Netconf</a:t>
            </a:r>
            <a:r>
              <a:rPr lang="en-GB" dirty="0"/>
              <a:t> ....) to change </a:t>
            </a:r>
            <a:r>
              <a:rPr lang="en-GB" dirty="0" smtClean="0"/>
              <a:t>device </a:t>
            </a:r>
            <a:r>
              <a:rPr lang="en-GB" dirty="0" err="1" smtClean="0"/>
              <a:t>configs</a:t>
            </a:r>
            <a:r>
              <a:rPr lang="en-GB" dirty="0"/>
              <a:t>.</a:t>
            </a:r>
          </a:p>
          <a:p>
            <a:r>
              <a:rPr lang="en-GB" dirty="0"/>
              <a:t>“connection: local” in the playbook</a:t>
            </a:r>
          </a:p>
        </p:txBody>
      </p:sp>
      <p:pic>
        <p:nvPicPr>
          <p:cNvPr id="18" name="Picture 17"/>
          <p:cNvPicPr>
            <a:picLocks noChangeAspect="1"/>
          </p:cNvPicPr>
          <p:nvPr/>
        </p:nvPicPr>
        <p:blipFill>
          <a:blip r:embed="rId2"/>
          <a:stretch>
            <a:fillRect/>
          </a:stretch>
        </p:blipFill>
        <p:spPr>
          <a:xfrm>
            <a:off x="5344916" y="1569798"/>
            <a:ext cx="3391641" cy="2489398"/>
          </a:xfrm>
          <a:prstGeom prst="rect">
            <a:avLst/>
          </a:prstGeom>
        </p:spPr>
      </p:pic>
      <p:pic>
        <p:nvPicPr>
          <p:cNvPr id="19" name="Picture 18"/>
          <p:cNvPicPr>
            <a:picLocks noChangeAspect="1"/>
          </p:cNvPicPr>
          <p:nvPr/>
        </p:nvPicPr>
        <p:blipFill>
          <a:blip r:embed="rId3"/>
          <a:stretch>
            <a:fillRect/>
          </a:stretch>
        </p:blipFill>
        <p:spPr>
          <a:xfrm>
            <a:off x="1487185" y="1569797"/>
            <a:ext cx="1684278" cy="2536325"/>
          </a:xfrm>
          <a:prstGeom prst="rect">
            <a:avLst/>
          </a:prstGeom>
        </p:spPr>
      </p:pic>
    </p:spTree>
    <p:extLst>
      <p:ext uri="{BB962C8B-B14F-4D97-AF65-F5344CB8AC3E}">
        <p14:creationId xmlns:p14="http://schemas.microsoft.com/office/powerpoint/2010/main" val="208753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6267" y="0"/>
            <a:ext cx="5302250" cy="1015079"/>
          </a:xfrm>
        </p:spPr>
        <p:txBody>
          <a:bodyPr/>
          <a:lstStyle/>
          <a:p>
            <a:r>
              <a:rPr lang="en-US" dirty="0" smtClean="0"/>
              <a:t>Agenda</a:t>
            </a:r>
            <a:endParaRPr lang="en-US" dirty="0"/>
          </a:p>
        </p:txBody>
      </p:sp>
      <p:grpSp>
        <p:nvGrpSpPr>
          <p:cNvPr id="13" name="Group 12"/>
          <p:cNvGrpSpPr/>
          <p:nvPr/>
        </p:nvGrpSpPr>
        <p:grpSpPr>
          <a:xfrm>
            <a:off x="3114809" y="1416683"/>
            <a:ext cx="5925025" cy="594869"/>
            <a:chOff x="4632285" y="282588"/>
            <a:chExt cx="5582234" cy="594869"/>
          </a:xfrm>
        </p:grpSpPr>
        <p:grpSp>
          <p:nvGrpSpPr>
            <p:cNvPr id="4" name="Group 3"/>
            <p:cNvGrpSpPr/>
            <p:nvPr/>
          </p:nvGrpSpPr>
          <p:grpSpPr>
            <a:xfrm>
              <a:off x="4632285" y="282588"/>
              <a:ext cx="5582234" cy="582913"/>
              <a:chOff x="1001651" y="3967630"/>
              <a:chExt cx="8415918" cy="795862"/>
            </a:xfrm>
          </p:grpSpPr>
          <p:grpSp>
            <p:nvGrpSpPr>
              <p:cNvPr id="5" name="Group 4"/>
              <p:cNvGrpSpPr/>
              <p:nvPr/>
            </p:nvGrpSpPr>
            <p:grpSpPr>
              <a:xfrm>
                <a:off x="1001651" y="3967630"/>
                <a:ext cx="8415918" cy="795861"/>
                <a:chOff x="1686542" y="3966865"/>
                <a:chExt cx="7686745" cy="795861"/>
              </a:xfrm>
            </p:grpSpPr>
            <p:cxnSp>
              <p:nvCxnSpPr>
                <p:cNvPr id="7" name="Straight Connector 6"/>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8" name="Text Placeholder 1"/>
                <p:cNvSpPr txBox="1">
                  <a:spLocks/>
                </p:cNvSpPr>
                <p:nvPr/>
              </p:nvSpPr>
              <p:spPr>
                <a:xfrm rot="16200000">
                  <a:off x="5157085" y="541844"/>
                  <a:ext cx="745660" cy="7686745"/>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Network Automation Landscape</a:t>
                  </a:r>
                  <a:endParaRPr lang="en-US" sz="2400" dirty="0">
                    <a:solidFill>
                      <a:srgbClr val="3C3C3C"/>
                    </a:solidFill>
                    <a:latin typeface="Arial"/>
                    <a:cs typeface="Arial"/>
                  </a:endParaRPr>
                </a:p>
              </p:txBody>
            </p:sp>
            <p:sp>
              <p:nvSpPr>
                <p:cNvPr id="9" name="TextBox 8"/>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6" name="Rectangle 5"/>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10" name="Straight Connector 9"/>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3126385" y="2201079"/>
            <a:ext cx="5913448" cy="594869"/>
            <a:chOff x="4632285" y="282588"/>
            <a:chExt cx="5699767" cy="594869"/>
          </a:xfrm>
        </p:grpSpPr>
        <p:grpSp>
          <p:nvGrpSpPr>
            <p:cNvPr id="16" name="Group 15"/>
            <p:cNvGrpSpPr/>
            <p:nvPr/>
          </p:nvGrpSpPr>
          <p:grpSpPr>
            <a:xfrm>
              <a:off x="4632285" y="282588"/>
              <a:ext cx="5699767" cy="582913"/>
              <a:chOff x="1001651" y="3967630"/>
              <a:chExt cx="8593115" cy="795862"/>
            </a:xfrm>
          </p:grpSpPr>
          <p:grpSp>
            <p:nvGrpSpPr>
              <p:cNvPr id="18" name="Group 17"/>
              <p:cNvGrpSpPr/>
              <p:nvPr/>
            </p:nvGrpSpPr>
            <p:grpSpPr>
              <a:xfrm>
                <a:off x="1001651" y="3967630"/>
                <a:ext cx="8593115" cy="795861"/>
                <a:chOff x="1686542" y="3966865"/>
                <a:chExt cx="7848590" cy="795861"/>
              </a:xfrm>
            </p:grpSpPr>
            <p:cxnSp>
              <p:nvCxnSpPr>
                <p:cNvPr id="20" name="Straight Connector 19"/>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21" name="Text Placeholder 1"/>
                <p:cNvSpPr txBox="1">
                  <a:spLocks/>
                </p:cNvSpPr>
                <p:nvPr/>
              </p:nvSpPr>
              <p:spPr>
                <a:xfrm rot="16200000">
                  <a:off x="5238007" y="460922"/>
                  <a:ext cx="745660" cy="7848590"/>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Ansible </a:t>
                  </a:r>
                  <a:r>
                    <a:rPr lang="mr-IN" sz="2400" dirty="0" smtClean="0">
                      <a:solidFill>
                        <a:srgbClr val="3C3C3C"/>
                      </a:solidFill>
                      <a:latin typeface="Arial"/>
                      <a:cs typeface="Arial"/>
                    </a:rPr>
                    <a:t>–</a:t>
                  </a:r>
                  <a:r>
                    <a:rPr lang="en-US" sz="2400" dirty="0" smtClean="0">
                      <a:solidFill>
                        <a:srgbClr val="3C3C3C"/>
                      </a:solidFill>
                      <a:latin typeface="Arial"/>
                      <a:cs typeface="Arial"/>
                    </a:rPr>
                    <a:t> What, How, When, Where, Why</a:t>
                  </a:r>
                  <a:endParaRPr lang="en-US" sz="2400" dirty="0">
                    <a:solidFill>
                      <a:srgbClr val="3C3C3C"/>
                    </a:solidFill>
                    <a:latin typeface="Arial"/>
                    <a:cs typeface="Arial"/>
                  </a:endParaRPr>
                </a:p>
              </p:txBody>
            </p:sp>
            <p:sp>
              <p:nvSpPr>
                <p:cNvPr id="22" name="TextBox 21"/>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19" name="Rectangle 18"/>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17" name="Straight Connector 16"/>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126384" y="2992960"/>
            <a:ext cx="5913448" cy="594869"/>
            <a:chOff x="4632285" y="282588"/>
            <a:chExt cx="5700531" cy="594869"/>
          </a:xfrm>
        </p:grpSpPr>
        <p:grpSp>
          <p:nvGrpSpPr>
            <p:cNvPr id="24" name="Group 23"/>
            <p:cNvGrpSpPr/>
            <p:nvPr/>
          </p:nvGrpSpPr>
          <p:grpSpPr>
            <a:xfrm>
              <a:off x="4632285" y="282588"/>
              <a:ext cx="5700531" cy="582913"/>
              <a:chOff x="1001651" y="3967630"/>
              <a:chExt cx="8594267" cy="795862"/>
            </a:xfrm>
          </p:grpSpPr>
          <p:grpSp>
            <p:nvGrpSpPr>
              <p:cNvPr id="26" name="Group 25"/>
              <p:cNvGrpSpPr/>
              <p:nvPr/>
            </p:nvGrpSpPr>
            <p:grpSpPr>
              <a:xfrm>
                <a:off x="1001651" y="3967630"/>
                <a:ext cx="8594267" cy="795861"/>
                <a:chOff x="1686542" y="3966865"/>
                <a:chExt cx="7849642" cy="795861"/>
              </a:xfrm>
            </p:grpSpPr>
            <p:cxnSp>
              <p:nvCxnSpPr>
                <p:cNvPr id="28" name="Straight Connector 27"/>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29" name="Text Placeholder 1"/>
                <p:cNvSpPr txBox="1">
                  <a:spLocks/>
                </p:cNvSpPr>
                <p:nvPr/>
              </p:nvSpPr>
              <p:spPr>
                <a:xfrm rot="16200000">
                  <a:off x="5238533" y="460395"/>
                  <a:ext cx="745660" cy="7849642"/>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Ansible building blocks</a:t>
                  </a:r>
                  <a:endParaRPr lang="en-US" sz="2400" dirty="0">
                    <a:solidFill>
                      <a:srgbClr val="3C3C3C"/>
                    </a:solidFill>
                    <a:latin typeface="Arial"/>
                    <a:cs typeface="Arial"/>
                  </a:endParaRPr>
                </a:p>
              </p:txBody>
            </p:sp>
            <p:sp>
              <p:nvSpPr>
                <p:cNvPr id="30" name="TextBox 29"/>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27" name="Rectangle 26"/>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25" name="Straight Connector 24"/>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126384" y="3833566"/>
            <a:ext cx="5913450" cy="594869"/>
            <a:chOff x="4632286" y="282588"/>
            <a:chExt cx="5699769" cy="594869"/>
          </a:xfrm>
        </p:grpSpPr>
        <p:grpSp>
          <p:nvGrpSpPr>
            <p:cNvPr id="33" name="Group 32"/>
            <p:cNvGrpSpPr/>
            <p:nvPr/>
          </p:nvGrpSpPr>
          <p:grpSpPr>
            <a:xfrm>
              <a:off x="4632286" y="282588"/>
              <a:ext cx="5699769" cy="582913"/>
              <a:chOff x="1001652" y="3967630"/>
              <a:chExt cx="8593117" cy="795862"/>
            </a:xfrm>
          </p:grpSpPr>
          <p:grpSp>
            <p:nvGrpSpPr>
              <p:cNvPr id="35" name="Group 34"/>
              <p:cNvGrpSpPr/>
              <p:nvPr/>
            </p:nvGrpSpPr>
            <p:grpSpPr>
              <a:xfrm>
                <a:off x="1001652" y="3967630"/>
                <a:ext cx="8593117" cy="795861"/>
                <a:chOff x="1686543" y="3966865"/>
                <a:chExt cx="7848592" cy="795861"/>
              </a:xfrm>
            </p:grpSpPr>
            <p:cxnSp>
              <p:nvCxnSpPr>
                <p:cNvPr id="37" name="Straight Connector 36"/>
                <p:cNvCxnSpPr/>
                <p:nvPr/>
              </p:nvCxnSpPr>
              <p:spPr>
                <a:xfrm>
                  <a:off x="1686543" y="4026241"/>
                  <a:ext cx="2019" cy="736485"/>
                </a:xfrm>
                <a:prstGeom prst="line">
                  <a:avLst/>
                </a:prstGeom>
                <a:ln w="9525">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38" name="Text Placeholder 1"/>
                <p:cNvSpPr txBox="1">
                  <a:spLocks/>
                </p:cNvSpPr>
                <p:nvPr/>
              </p:nvSpPr>
              <p:spPr>
                <a:xfrm rot="16200000">
                  <a:off x="5238009" y="460919"/>
                  <a:ext cx="745660" cy="7848592"/>
                </a:xfrm>
                <a:prstGeom prst="rect">
                  <a:avLst/>
                </a:prstGeom>
                <a:gradFill>
                  <a:gsLst>
                    <a:gs pos="75000">
                      <a:schemeClr val="bg2">
                        <a:alpha val="12000"/>
                      </a:schemeClr>
                    </a:gs>
                    <a:gs pos="0">
                      <a:schemeClr val="bg1"/>
                    </a:gs>
                  </a:gsLst>
                  <a:lin ang="5400000" scaled="1"/>
                </a:gradFill>
                <a:effectLst/>
              </p:spPr>
              <p:txBody>
                <a:bodyPr vert="vert" lIns="0" tIns="182880" rIns="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r>
                    <a:rPr lang="en-US" sz="2400" dirty="0" smtClean="0">
                      <a:solidFill>
                        <a:srgbClr val="3C3C3C"/>
                      </a:solidFill>
                      <a:latin typeface="Arial"/>
                      <a:cs typeface="Arial"/>
                    </a:rPr>
                    <a:t>Lab: </a:t>
                  </a:r>
                  <a:r>
                    <a:rPr lang="en-US" sz="2400" dirty="0" smtClean="0">
                      <a:solidFill>
                        <a:srgbClr val="3C3C3C"/>
                      </a:solidFill>
                      <a:latin typeface="Arial"/>
                      <a:cs typeface="Arial"/>
                    </a:rPr>
                    <a:t>S</a:t>
                  </a:r>
                  <a:r>
                    <a:rPr lang="en-US" sz="2400" dirty="0" smtClean="0">
                      <a:solidFill>
                        <a:srgbClr val="3C3C3C"/>
                      </a:solidFill>
                      <a:latin typeface="Arial"/>
                      <a:cs typeface="Arial"/>
                    </a:rPr>
                    <a:t>etup &amp; initial router interaction</a:t>
                  </a:r>
                  <a:endParaRPr lang="en-US" sz="2400" dirty="0">
                    <a:solidFill>
                      <a:srgbClr val="3C3C3C"/>
                    </a:solidFill>
                    <a:latin typeface="Arial"/>
                    <a:cs typeface="Arial"/>
                  </a:endParaRPr>
                </a:p>
              </p:txBody>
            </p:sp>
            <p:sp>
              <p:nvSpPr>
                <p:cNvPr id="39" name="TextBox 38"/>
                <p:cNvSpPr txBox="1"/>
                <p:nvPr/>
              </p:nvSpPr>
              <p:spPr>
                <a:xfrm>
                  <a:off x="1688551" y="3966865"/>
                  <a:ext cx="7217935" cy="736486"/>
                </a:xfrm>
                <a:prstGeom prst="rect">
                  <a:avLst/>
                </a:prstGeom>
                <a:ln>
                  <a:noFill/>
                </a:ln>
              </p:spPr>
              <p:txBody>
                <a:bodyPr wrap="none" lIns="182880" tIns="182880" rIns="182880" bIns="182880" rtlCol="0">
                  <a:noAutofit/>
                </a:bodyPr>
                <a:lstStyle/>
                <a:p>
                  <a:pPr algn="l">
                    <a:lnSpc>
                      <a:spcPct val="90000"/>
                    </a:lnSpc>
                  </a:pPr>
                  <a:endParaRPr lang="en-US" sz="2400" dirty="0" smtClean="0">
                    <a:solidFill>
                      <a:schemeClr val="accent2"/>
                    </a:solidFill>
                    <a:latin typeface="Arial"/>
                    <a:cs typeface="Arial"/>
                  </a:endParaRPr>
                </a:p>
              </p:txBody>
            </p:sp>
          </p:grpSp>
          <p:sp>
            <p:nvSpPr>
              <p:cNvPr id="36" name="Rectangle 35"/>
              <p:cNvSpPr/>
              <p:nvPr/>
            </p:nvSpPr>
            <p:spPr>
              <a:xfrm>
                <a:off x="1001652" y="4033568"/>
                <a:ext cx="7726705" cy="729924"/>
              </a:xfrm>
              <a:prstGeom prst="rect">
                <a:avLst/>
              </a:prstGeom>
            </p:spPr>
            <p:txBody>
              <a:bodyPr wrap="square" lIns="182880" anchor="ctr">
                <a:noAutofit/>
              </a:bodyPr>
              <a:lstStyle/>
              <a:p>
                <a:pPr>
                  <a:lnSpc>
                    <a:spcPct val="150000"/>
                  </a:lnSpc>
                </a:pPr>
                <a:endParaRPr lang="en-US" sz="2400" dirty="0"/>
              </a:p>
            </p:txBody>
          </p:sp>
        </p:grpSp>
        <p:cxnSp>
          <p:nvCxnSpPr>
            <p:cNvPr id="34" name="Straight Connector 33"/>
            <p:cNvCxnSpPr/>
            <p:nvPr/>
          </p:nvCxnSpPr>
          <p:spPr>
            <a:xfrm flipH="1">
              <a:off x="4632286" y="307287"/>
              <a:ext cx="0" cy="570170"/>
            </a:xfrm>
            <a:prstGeom prst="line">
              <a:avLst/>
            </a:prstGeom>
            <a:ln w="3175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20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500279" y="742214"/>
            <a:ext cx="8078499" cy="4265216"/>
          </a:xfrm>
          <a:prstGeom prst="rect">
            <a:avLst/>
          </a:prstGeom>
          <a:noFill/>
          <a:ln w="9525">
            <a:noFill/>
            <a:miter lim="800000"/>
            <a:headEnd/>
            <a:tailEnd/>
          </a:ln>
        </p:spPr>
        <p:txBody>
          <a:bodyPr vert="horz" wrap="square" lIns="68564" tIns="34282" rIns="68564" bIns="34282" numCol="1" anchor="t" anchorCtr="0" compatLnSpc="1">
            <a:prstTxWarp prst="textNoShape">
              <a:avLst/>
            </a:prstTxWarp>
            <a:normAutofit lnSpcReduction="10000"/>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is written in Python. </a:t>
            </a:r>
          </a:p>
          <a:p>
            <a:pPr lvl="1"/>
            <a:r>
              <a:rPr lang="en-GB" sz="1750" kern="0" dirty="0">
                <a:latin typeface="Arial" panose="020B0604020202020204" pitchFamily="34" charset="0"/>
                <a:cs typeface="Arial" panose="020B0604020202020204" pitchFamily="34" charset="0"/>
              </a:rPr>
              <a:t>All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core modules are written in Python</a:t>
            </a:r>
          </a:p>
          <a:p>
            <a:r>
              <a:rPr lang="en-GB" sz="2000" kern="0" dirty="0">
                <a:latin typeface="Arial" panose="020B0604020202020204" pitchFamily="34" charset="0"/>
                <a:cs typeface="Arial" panose="020B0604020202020204" pitchFamily="34" charset="0"/>
              </a:rPr>
              <a:t>No need to know Python to use </a:t>
            </a:r>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a:t>
            </a:r>
          </a:p>
          <a:p>
            <a:pPr lvl="1"/>
            <a:r>
              <a:rPr lang="en-GB" sz="1750" kern="0" dirty="0">
                <a:latin typeface="Arial" panose="020B0604020202020204" pitchFamily="34" charset="0"/>
                <a:cs typeface="Arial" panose="020B0604020202020204" pitchFamily="34" charset="0"/>
              </a:rPr>
              <a:t>You can use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without understanding the python modules! </a:t>
            </a:r>
          </a:p>
          <a:p>
            <a:pPr lvl="1"/>
            <a:r>
              <a:rPr lang="en-GB" sz="1750" kern="0" dirty="0">
                <a:latin typeface="Arial" panose="020B0604020202020204" pitchFamily="34" charset="0"/>
                <a:cs typeface="Arial" panose="020B0604020202020204" pitchFamily="34" charset="0"/>
              </a:rPr>
              <a:t>Unless you want to write your own modules to extend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capabilities. </a:t>
            </a:r>
          </a:p>
          <a:p>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uses Python 2.7 </a:t>
            </a:r>
          </a:p>
          <a:p>
            <a:pPr lvl="1"/>
            <a:r>
              <a:rPr lang="en-GB" sz="1750" kern="0" dirty="0">
                <a:latin typeface="Arial" panose="020B0604020202020204" pitchFamily="34" charset="0"/>
                <a:cs typeface="Arial" panose="020B0604020202020204" pitchFamily="34" charset="0"/>
              </a:rPr>
              <a:t>Python 3 is not compatible with </a:t>
            </a:r>
            <a:r>
              <a:rPr lang="en-GB" sz="1750" kern="0" dirty="0" err="1">
                <a:latin typeface="Arial" panose="020B0604020202020204" pitchFamily="34" charset="0"/>
                <a:cs typeface="Arial" panose="020B0604020202020204" pitchFamily="34" charset="0"/>
              </a:rPr>
              <a:t>Ansible</a:t>
            </a:r>
            <a:endParaRPr lang="en-GB" sz="1750" kern="0" dirty="0">
              <a:latin typeface="Arial" panose="020B0604020202020204" pitchFamily="34" charset="0"/>
              <a:cs typeface="Arial" panose="020B0604020202020204" pitchFamily="34" charset="0"/>
            </a:endParaRPr>
          </a:p>
          <a:p>
            <a:r>
              <a:rPr lang="en-GB" sz="2000" kern="0" dirty="0">
                <a:latin typeface="Arial" panose="020B0604020202020204" pitchFamily="34" charset="0"/>
                <a:cs typeface="Arial" panose="020B0604020202020204" pitchFamily="34" charset="0"/>
              </a:rPr>
              <a:t>When you install </a:t>
            </a:r>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it installs automatically these Python modules:</a:t>
            </a:r>
          </a:p>
          <a:p>
            <a:pPr lvl="1"/>
            <a:r>
              <a:rPr lang="en-GB" sz="1750" kern="0" dirty="0" err="1">
                <a:latin typeface="Arial" panose="020B0604020202020204" pitchFamily="34" charset="0"/>
                <a:cs typeface="Arial" panose="020B0604020202020204" pitchFamily="34" charset="0"/>
              </a:rPr>
              <a:t>paramiko</a:t>
            </a:r>
            <a:r>
              <a:rPr lang="en-GB" sz="1750" kern="0" dirty="0">
                <a:latin typeface="Arial" panose="020B0604020202020204" pitchFamily="34" charset="0"/>
                <a:cs typeface="Arial" panose="020B0604020202020204" pitchFamily="34" charset="0"/>
              </a:rPr>
              <a:t>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manages machines over SSH) </a:t>
            </a:r>
          </a:p>
          <a:p>
            <a:pPr lvl="1"/>
            <a:r>
              <a:rPr lang="en-GB" sz="1750" kern="0" dirty="0" err="1">
                <a:latin typeface="Arial" panose="020B0604020202020204" pitchFamily="34" charset="0"/>
                <a:cs typeface="Arial" panose="020B0604020202020204" pitchFamily="34" charset="0"/>
              </a:rPr>
              <a:t>PyYAML</a:t>
            </a:r>
            <a:r>
              <a:rPr lang="en-GB" sz="1750" kern="0" dirty="0">
                <a:latin typeface="Arial" panose="020B0604020202020204" pitchFamily="34" charset="0"/>
                <a:cs typeface="Arial" panose="020B0604020202020204" pitchFamily="34" charset="0"/>
              </a:rPr>
              <a:t> (you interact with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in </a:t>
            </a:r>
            <a:r>
              <a:rPr lang="en-GB" sz="1750" kern="0" dirty="0" err="1">
                <a:latin typeface="Arial" panose="020B0604020202020204" pitchFamily="34" charset="0"/>
                <a:cs typeface="Arial" panose="020B0604020202020204" pitchFamily="34" charset="0"/>
              </a:rPr>
              <a:t>yaml</a:t>
            </a:r>
            <a:r>
              <a:rPr lang="en-GB" sz="1750" kern="0" dirty="0">
                <a:latin typeface="Arial" panose="020B0604020202020204" pitchFamily="34" charset="0"/>
                <a:cs typeface="Arial" panose="020B0604020202020204" pitchFamily="34" charset="0"/>
              </a:rPr>
              <a:t>) </a:t>
            </a:r>
          </a:p>
          <a:p>
            <a:pPr lvl="1"/>
            <a:r>
              <a:rPr lang="en-GB" sz="1750" kern="0" dirty="0">
                <a:latin typeface="Arial" panose="020B0604020202020204" pitchFamily="34" charset="0"/>
                <a:cs typeface="Arial" panose="020B0604020202020204" pitchFamily="34" charset="0"/>
              </a:rPr>
              <a:t>Jinja2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has </a:t>
            </a:r>
            <a:r>
              <a:rPr lang="en-GB" sz="1750" kern="0" dirty="0" err="1">
                <a:latin typeface="Arial" panose="020B0604020202020204" pitchFamily="34" charset="0"/>
                <a:cs typeface="Arial" panose="020B0604020202020204" pitchFamily="34" charset="0"/>
              </a:rPr>
              <a:t>builtin</a:t>
            </a:r>
            <a:r>
              <a:rPr lang="en-GB" sz="1750" kern="0" dirty="0">
                <a:latin typeface="Arial" panose="020B0604020202020204" pitchFamily="34" charset="0"/>
                <a:cs typeface="Arial" panose="020B0604020202020204" pitchFamily="34" charset="0"/>
              </a:rPr>
              <a:t> </a:t>
            </a:r>
            <a:r>
              <a:rPr lang="en-GB" sz="1750" kern="0" dirty="0" err="1">
                <a:latin typeface="Arial" panose="020B0604020202020204" pitchFamily="34" charset="0"/>
                <a:cs typeface="Arial" panose="020B0604020202020204" pitchFamily="34" charset="0"/>
              </a:rPr>
              <a:t>templating</a:t>
            </a:r>
            <a:r>
              <a:rPr lang="en-GB" sz="1750" kern="0" dirty="0">
                <a:latin typeface="Arial" panose="020B0604020202020204" pitchFamily="34" charset="0"/>
                <a:cs typeface="Arial" panose="020B0604020202020204" pitchFamily="34" charset="0"/>
              </a:rPr>
              <a:t> capabilities)</a:t>
            </a:r>
          </a:p>
          <a:p>
            <a:pPr lvl="1"/>
            <a:r>
              <a:rPr lang="en-GB" sz="1750" kern="0" dirty="0">
                <a:latin typeface="Arial" panose="020B0604020202020204" pitchFamily="34" charset="0"/>
                <a:cs typeface="Arial" panose="020B0604020202020204" pitchFamily="34" charset="0"/>
              </a:rPr>
              <a:t>httplib2 (a comprehensive HTTP client library)</a:t>
            </a:r>
            <a:endParaRPr lang="en-GB" sz="1500" kern="0"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685880" y="185918"/>
            <a:ext cx="8780318" cy="415498"/>
          </a:xfrm>
        </p:spPr>
        <p:txBody>
          <a:bodyPr/>
          <a:lstStyle/>
          <a:p>
            <a:r>
              <a:rPr lang="en-GB" dirty="0" smtClean="0">
                <a:latin typeface="Arial" panose="020B0604020202020204" pitchFamily="34" charset="0"/>
                <a:cs typeface="Arial" panose="020B0604020202020204" pitchFamily="34" charset="0"/>
              </a:rPr>
              <a:t>ANSIBLE AND PYTHON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7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685881" y="858846"/>
            <a:ext cx="8078499" cy="1060651"/>
          </a:xfrm>
          <a:prstGeom prst="rect">
            <a:avLst/>
          </a:prstGeom>
          <a:noFill/>
          <a:ln w="9525">
            <a:noFill/>
            <a:miter lim="800000"/>
            <a:headEnd/>
            <a:tailEnd/>
          </a:ln>
        </p:spPr>
        <p:txBody>
          <a:bodyPr vert="horz" wrap="square" lIns="68564" tIns="34282" rIns="68564" bIns="34282" numCol="1" anchor="t" anchorCtr="0" compatLnSpc="1">
            <a:prstTxWarp prst="textNoShape">
              <a:avLst/>
            </a:prstTxWarp>
          </a:bodyPr>
          <a:lstStyle>
            <a:lvl1pPr marL="231775" indent="-231775" algn="l" rtl="0" eaLnBrk="1" fontAlgn="base" hangingPunct="1">
              <a:spcBef>
                <a:spcPts val="300"/>
              </a:spcBef>
              <a:spcAft>
                <a:spcPts val="300"/>
              </a:spcAft>
              <a:buClr>
                <a:schemeClr val="tx1"/>
              </a:buClr>
              <a:buFont typeface="Wingdings" pitchFamily="2" charset="2"/>
              <a:buChar char="§"/>
              <a:defRPr sz="2800">
                <a:solidFill>
                  <a:schemeClr val="tx1"/>
                </a:solidFill>
                <a:latin typeface="+mn-lt"/>
                <a:ea typeface="+mn-ea"/>
                <a:cs typeface="+mn-cs"/>
              </a:defRPr>
            </a:lvl1pPr>
            <a:lvl2pPr marL="566738" indent="-219075" algn="l" rtl="0" eaLnBrk="1" fontAlgn="base" hangingPunct="1">
              <a:spcBef>
                <a:spcPts val="300"/>
              </a:spcBef>
              <a:spcAft>
                <a:spcPts val="300"/>
              </a:spcAft>
              <a:buClr>
                <a:schemeClr val="tx1"/>
              </a:buClr>
              <a:buChar char="•"/>
              <a:defRPr sz="2400">
                <a:solidFill>
                  <a:schemeClr val="tx1"/>
                </a:solidFill>
                <a:latin typeface="+mn-lt"/>
              </a:defRPr>
            </a:lvl2pPr>
            <a:lvl3pPr marL="1143000" indent="-228600" algn="l" rtl="0" eaLnBrk="1" fontAlgn="base" hangingPunct="1">
              <a:spcBef>
                <a:spcPts val="300"/>
              </a:spcBef>
              <a:spcAft>
                <a:spcPts val="300"/>
              </a:spcAft>
              <a:buChar char="•"/>
              <a:defRPr sz="2000">
                <a:solidFill>
                  <a:schemeClr val="tx1"/>
                </a:solidFill>
                <a:latin typeface="+mn-lt"/>
              </a:defRPr>
            </a:lvl3pPr>
            <a:lvl4pPr marL="1600200" indent="-228600" algn="l" rtl="0" eaLnBrk="1" fontAlgn="base" hangingPunct="1">
              <a:spcBef>
                <a:spcPts val="175"/>
              </a:spcBef>
              <a:spcAft>
                <a:spcPct val="0"/>
              </a:spcAft>
              <a:buChar char="–"/>
              <a:defRPr sz="2000">
                <a:solidFill>
                  <a:schemeClr val="tx1"/>
                </a:solidFill>
                <a:latin typeface="+mn-lt"/>
              </a:defRPr>
            </a:lvl4pPr>
            <a:lvl5pPr marL="2057400" indent="-228600" algn="l" rtl="0" eaLnBrk="1" fontAlgn="base" hangingPunct="1">
              <a:spcBef>
                <a:spcPts val="175"/>
              </a:spcBef>
              <a:spcAft>
                <a:spcPct val="0"/>
              </a:spcAft>
              <a:buChar char="»"/>
              <a:defRPr sz="2000">
                <a:solidFill>
                  <a:schemeClr val="tx1"/>
                </a:solidFill>
                <a:latin typeface="+mn-lt"/>
              </a:defRPr>
            </a:lvl5pPr>
            <a:lvl6pPr marL="2514600" indent="-228600" algn="l" rtl="0" eaLnBrk="1" fontAlgn="base" hangingPunct="1">
              <a:spcBef>
                <a:spcPts val="175"/>
              </a:spcBef>
              <a:spcAft>
                <a:spcPct val="0"/>
              </a:spcAft>
              <a:buChar char="»"/>
              <a:defRPr sz="2000">
                <a:solidFill>
                  <a:schemeClr val="tx1"/>
                </a:solidFill>
                <a:latin typeface="+mn-lt"/>
              </a:defRPr>
            </a:lvl6pPr>
            <a:lvl7pPr marL="2971800" indent="-228600" algn="l" rtl="0" eaLnBrk="1" fontAlgn="base" hangingPunct="1">
              <a:spcBef>
                <a:spcPts val="175"/>
              </a:spcBef>
              <a:spcAft>
                <a:spcPct val="0"/>
              </a:spcAft>
              <a:buChar char="»"/>
              <a:defRPr sz="2000">
                <a:solidFill>
                  <a:schemeClr val="tx1"/>
                </a:solidFill>
                <a:latin typeface="+mn-lt"/>
              </a:defRPr>
            </a:lvl7pPr>
            <a:lvl8pPr marL="3429000" indent="-228600" algn="l" rtl="0" eaLnBrk="1" fontAlgn="base" hangingPunct="1">
              <a:spcBef>
                <a:spcPts val="175"/>
              </a:spcBef>
              <a:spcAft>
                <a:spcPct val="0"/>
              </a:spcAft>
              <a:buChar char="»"/>
              <a:defRPr sz="2000">
                <a:solidFill>
                  <a:schemeClr val="tx1"/>
                </a:solidFill>
                <a:latin typeface="+mn-lt"/>
              </a:defRPr>
            </a:lvl8pPr>
            <a:lvl9pPr marL="3886200" indent="-228600" algn="l" rtl="0" eaLnBrk="1" fontAlgn="base" hangingPunct="1">
              <a:spcBef>
                <a:spcPts val="175"/>
              </a:spcBef>
              <a:spcAft>
                <a:spcPct val="0"/>
              </a:spcAft>
              <a:buChar char="»"/>
              <a:defRPr sz="2000">
                <a:solidFill>
                  <a:schemeClr val="tx1"/>
                </a:solidFill>
                <a:latin typeface="+mn-lt"/>
              </a:defRPr>
            </a:lvl9pPr>
          </a:lstStyle>
          <a:p>
            <a:r>
              <a:rPr lang="en-GB" sz="2000" kern="0" dirty="0">
                <a:latin typeface="Arial" panose="020B0604020202020204" pitchFamily="34" charset="0"/>
                <a:cs typeface="Arial" panose="020B0604020202020204" pitchFamily="34" charset="0"/>
              </a:rPr>
              <a:t>Once you have mastered Python, Jinja2, YAML, </a:t>
            </a:r>
            <a:r>
              <a:rPr lang="en-GB" sz="2000" kern="0" dirty="0" err="1">
                <a:latin typeface="Arial" panose="020B0604020202020204" pitchFamily="34" charset="0"/>
                <a:cs typeface="Arial" panose="020B0604020202020204" pitchFamily="34" charset="0"/>
              </a:rPr>
              <a:t>PyEZ</a:t>
            </a:r>
            <a:r>
              <a:rPr lang="en-GB" sz="2000" kern="0" dirty="0">
                <a:latin typeface="Arial" panose="020B0604020202020204" pitchFamily="34" charset="0"/>
                <a:cs typeface="Arial" panose="020B0604020202020204" pitchFamily="34" charset="0"/>
              </a:rPr>
              <a:t>, JSON, </a:t>
            </a:r>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is an excellent next step!</a:t>
            </a:r>
          </a:p>
          <a:p>
            <a:r>
              <a:rPr lang="en-GB" sz="2000" kern="0" dirty="0" err="1">
                <a:latin typeface="Arial" panose="020B0604020202020204" pitchFamily="34" charset="0"/>
                <a:cs typeface="Arial" panose="020B0604020202020204" pitchFamily="34" charset="0"/>
              </a:rPr>
              <a:t>Ansible</a:t>
            </a:r>
            <a:r>
              <a:rPr lang="en-GB" sz="2000" kern="0" dirty="0">
                <a:latin typeface="Arial" panose="020B0604020202020204" pitchFamily="34" charset="0"/>
                <a:cs typeface="Arial" panose="020B0604020202020204" pitchFamily="34" charset="0"/>
              </a:rPr>
              <a:t> uses all of them. With some level of abstraction.</a:t>
            </a:r>
          </a:p>
          <a:p>
            <a:pPr lvl="1"/>
            <a:r>
              <a:rPr lang="en-GB" sz="1750" kern="0" dirty="0">
                <a:latin typeface="Arial" panose="020B0604020202020204" pitchFamily="34" charset="0"/>
                <a:cs typeface="Arial" panose="020B0604020202020204" pitchFamily="34" charset="0"/>
              </a:rPr>
              <a:t>All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core modules are written in Python</a:t>
            </a:r>
          </a:p>
          <a:p>
            <a:pPr lvl="1"/>
            <a:r>
              <a:rPr lang="en-GB" sz="1750" kern="0" dirty="0" err="1">
                <a:latin typeface="Arial" panose="020B0604020202020204" pitchFamily="34" charset="0"/>
                <a:cs typeface="Arial" panose="020B0604020202020204" pitchFamily="34" charset="0"/>
              </a:rPr>
              <a:t>PyEZ</a:t>
            </a:r>
            <a:r>
              <a:rPr lang="en-GB" sz="1750" kern="0" dirty="0">
                <a:latin typeface="Arial" panose="020B0604020202020204" pitchFamily="34" charset="0"/>
                <a:cs typeface="Arial" panose="020B0604020202020204" pitchFamily="34" charset="0"/>
              </a:rPr>
              <a:t> to interacts with </a:t>
            </a:r>
            <a:r>
              <a:rPr lang="en-GB" sz="1750" kern="0" dirty="0" err="1">
                <a:latin typeface="Arial" panose="020B0604020202020204" pitchFamily="34" charset="0"/>
                <a:cs typeface="Arial" panose="020B0604020202020204" pitchFamily="34" charset="0"/>
              </a:rPr>
              <a:t>Junos</a:t>
            </a:r>
            <a:r>
              <a:rPr lang="en-GB" sz="1750" kern="0" dirty="0">
                <a:latin typeface="Arial" panose="020B0604020202020204" pitchFamily="34" charset="0"/>
                <a:cs typeface="Arial" panose="020B0604020202020204" pitchFamily="34" charset="0"/>
              </a:rPr>
              <a:t> devices</a:t>
            </a:r>
          </a:p>
          <a:p>
            <a:pPr lvl="1"/>
            <a:r>
              <a:rPr lang="en-GB" sz="1750" kern="0" dirty="0">
                <a:latin typeface="Arial" panose="020B0604020202020204" pitchFamily="34" charset="0"/>
                <a:cs typeface="Arial" panose="020B0604020202020204" pitchFamily="34" charset="0"/>
              </a:rPr>
              <a:t>Jinja2 to build documents based on templates</a:t>
            </a:r>
          </a:p>
          <a:p>
            <a:pPr lvl="1"/>
            <a:r>
              <a:rPr lang="en-GB" sz="1750" kern="0" dirty="0">
                <a:latin typeface="Arial" panose="020B0604020202020204" pitchFamily="34" charset="0"/>
                <a:cs typeface="Arial" panose="020B0604020202020204" pitchFamily="34" charset="0"/>
              </a:rPr>
              <a:t>YAML is also used to defines variables values</a:t>
            </a:r>
          </a:p>
          <a:p>
            <a:pPr lvl="1"/>
            <a:r>
              <a:rPr lang="en-GB" sz="1750" kern="0" dirty="0">
                <a:latin typeface="Arial" panose="020B0604020202020204" pitchFamily="34" charset="0"/>
                <a:cs typeface="Arial" panose="020B0604020202020204" pitchFamily="34" charset="0"/>
              </a:rPr>
              <a:t>YAML is used to write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playbooks (</a:t>
            </a:r>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scripts)</a:t>
            </a:r>
          </a:p>
          <a:p>
            <a:pPr lvl="1"/>
            <a:r>
              <a:rPr lang="en-GB" sz="1750" kern="0" dirty="0" err="1">
                <a:latin typeface="Arial" panose="020B0604020202020204" pitchFamily="34" charset="0"/>
                <a:cs typeface="Arial" panose="020B0604020202020204" pitchFamily="34" charset="0"/>
              </a:rPr>
              <a:t>Ansible</a:t>
            </a:r>
            <a:r>
              <a:rPr lang="en-GB" sz="1750" kern="0" dirty="0">
                <a:latin typeface="Arial" panose="020B0604020202020204" pitchFamily="34" charset="0"/>
                <a:cs typeface="Arial" panose="020B0604020202020204" pitchFamily="34" charset="0"/>
              </a:rPr>
              <a:t> expects modules to output JSON</a:t>
            </a:r>
          </a:p>
        </p:txBody>
      </p:sp>
      <p:sp>
        <p:nvSpPr>
          <p:cNvPr id="6" name="Title 1"/>
          <p:cNvSpPr>
            <a:spLocks noGrp="1"/>
          </p:cNvSpPr>
          <p:nvPr>
            <p:ph type="title"/>
          </p:nvPr>
        </p:nvSpPr>
        <p:spPr>
          <a:xfrm>
            <a:off x="685880" y="185918"/>
            <a:ext cx="8780318" cy="415498"/>
          </a:xfrm>
        </p:spPr>
        <p:txBody>
          <a:bodyPr/>
          <a:lstStyle/>
          <a:p>
            <a:r>
              <a:rPr lang="en-GB" dirty="0" smtClean="0">
                <a:latin typeface="Arial" panose="020B0604020202020204" pitchFamily="34" charset="0"/>
                <a:cs typeface="Arial" panose="020B0604020202020204" pitchFamily="34" charset="0"/>
              </a:rPr>
              <a:t>ANSIBLE AND PYTHON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61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32466"/>
            <a:ext cx="7674014" cy="1761729"/>
          </a:xfrm>
        </p:spPr>
        <p:txBody>
          <a:bodyPr/>
          <a:lstStyle/>
          <a:p>
            <a:r>
              <a:rPr lang="en-US" dirty="0" smtClean="0"/>
              <a:t>Ansible building blocks</a:t>
            </a:r>
            <a:endParaRPr lang="en-US" dirty="0"/>
          </a:p>
        </p:txBody>
      </p:sp>
    </p:spTree>
    <p:extLst>
      <p:ext uri="{BB962C8B-B14F-4D97-AF65-F5344CB8AC3E}">
        <p14:creationId xmlns:p14="http://schemas.microsoft.com/office/powerpoint/2010/main" val="18613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Ansible Building blocks</a:t>
            </a:r>
            <a:endParaRPr lang="en-US" dirty="0"/>
          </a:p>
        </p:txBody>
      </p:sp>
      <p:grpSp>
        <p:nvGrpSpPr>
          <p:cNvPr id="19" name="Group 18"/>
          <p:cNvGrpSpPr/>
          <p:nvPr/>
        </p:nvGrpSpPr>
        <p:grpSpPr>
          <a:xfrm>
            <a:off x="965625" y="2972511"/>
            <a:ext cx="2797708" cy="637634"/>
            <a:chOff x="1544999" y="4756017"/>
            <a:chExt cx="4476333" cy="1020215"/>
          </a:xfrm>
        </p:grpSpPr>
        <p:sp>
          <p:nvSpPr>
            <p:cNvPr id="5" name="Rectangle 4"/>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7" name="Rectangle 6"/>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Playbooks</a:t>
              </a:r>
            </a:p>
          </p:txBody>
        </p:sp>
        <p:sp>
          <p:nvSpPr>
            <p:cNvPr id="11" name="Rectangle 10"/>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3</a:t>
              </a:r>
            </a:p>
          </p:txBody>
        </p:sp>
      </p:grpSp>
      <p:grpSp>
        <p:nvGrpSpPr>
          <p:cNvPr id="18" name="Group 17"/>
          <p:cNvGrpSpPr/>
          <p:nvPr/>
        </p:nvGrpSpPr>
        <p:grpSpPr>
          <a:xfrm>
            <a:off x="5010546" y="2972512"/>
            <a:ext cx="2799805" cy="637634"/>
            <a:chOff x="8016873" y="4756020"/>
            <a:chExt cx="4479688" cy="1020214"/>
          </a:xfrm>
        </p:grpSpPr>
        <p:sp>
          <p:nvSpPr>
            <p:cNvPr id="6" name="Rectangle 5"/>
            <p:cNvSpPr/>
            <p:nvPr/>
          </p:nvSpPr>
          <p:spPr>
            <a:xfrm>
              <a:off x="9040484" y="4756020"/>
              <a:ext cx="3456077" cy="1020211"/>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306427" y="4976088"/>
              <a:ext cx="2109866" cy="60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Modules</a:t>
              </a:r>
            </a:p>
          </p:txBody>
        </p:sp>
        <p:sp>
          <p:nvSpPr>
            <p:cNvPr id="12" name="Rectangle 11"/>
            <p:cNvSpPr/>
            <p:nvPr/>
          </p:nvSpPr>
          <p:spPr>
            <a:xfrm>
              <a:off x="8016873" y="4756022"/>
              <a:ext cx="1023612" cy="1020212"/>
            </a:xfrm>
            <a:prstGeom prst="rect">
              <a:avLst/>
            </a:prstGeom>
            <a:solidFill>
              <a:schemeClr val="accent4"/>
            </a:solidFill>
            <a:ln w="6350" cmpd="sng">
              <a:solidFill>
                <a:schemeClr val="accent4"/>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4</a:t>
              </a:r>
            </a:p>
          </p:txBody>
        </p:sp>
      </p:grpSp>
      <p:grpSp>
        <p:nvGrpSpPr>
          <p:cNvPr id="3" name="Group 2"/>
          <p:cNvGrpSpPr/>
          <p:nvPr/>
        </p:nvGrpSpPr>
        <p:grpSpPr>
          <a:xfrm>
            <a:off x="963526" y="1856553"/>
            <a:ext cx="2799806" cy="637633"/>
            <a:chOff x="1541642" y="2970485"/>
            <a:chExt cx="4479689" cy="1020212"/>
          </a:xfrm>
        </p:grpSpPr>
        <p:sp>
          <p:nvSpPr>
            <p:cNvPr id="13" name="Rectangle 12"/>
            <p:cNvSpPr/>
            <p:nvPr/>
          </p:nvSpPr>
          <p:spPr>
            <a:xfrm>
              <a:off x="2565255" y="2970485"/>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4" name="Rectangle 13"/>
            <p:cNvSpPr/>
            <p:nvPr/>
          </p:nvSpPr>
          <p:spPr>
            <a:xfrm>
              <a:off x="2831198" y="3163268"/>
              <a:ext cx="2793424"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Inventory</a:t>
              </a:r>
            </a:p>
          </p:txBody>
        </p:sp>
        <p:sp>
          <p:nvSpPr>
            <p:cNvPr id="15" name="Rectangle 14"/>
            <p:cNvSpPr/>
            <p:nvPr/>
          </p:nvSpPr>
          <p:spPr>
            <a:xfrm>
              <a:off x="1541642" y="2970485"/>
              <a:ext cx="1023612" cy="1020212"/>
            </a:xfrm>
            <a:prstGeom prst="rect">
              <a:avLst/>
            </a:prstGeom>
            <a:solidFill>
              <a:schemeClr val="accent1"/>
            </a:solidFill>
            <a:ln w="6350" cmpd="sng">
              <a:solidFill>
                <a:schemeClr val="accent1"/>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1</a:t>
              </a:r>
            </a:p>
          </p:txBody>
        </p:sp>
      </p:grpSp>
      <p:grpSp>
        <p:nvGrpSpPr>
          <p:cNvPr id="8" name="Group 7"/>
          <p:cNvGrpSpPr/>
          <p:nvPr/>
        </p:nvGrpSpPr>
        <p:grpSpPr>
          <a:xfrm>
            <a:off x="5010545" y="1834387"/>
            <a:ext cx="2799806" cy="637633"/>
            <a:chOff x="8016871" y="2935020"/>
            <a:chExt cx="4479690" cy="1020212"/>
          </a:xfrm>
        </p:grpSpPr>
        <p:sp>
          <p:nvSpPr>
            <p:cNvPr id="4" name="Rectangle 3"/>
            <p:cNvSpPr/>
            <p:nvPr/>
          </p:nvSpPr>
          <p:spPr>
            <a:xfrm>
              <a:off x="9040485" y="2935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305515" y="3080260"/>
              <a:ext cx="2171149" cy="729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Variables</a:t>
              </a:r>
            </a:p>
          </p:txBody>
        </p:sp>
        <p:sp>
          <p:nvSpPr>
            <p:cNvPr id="16" name="Rectangle 15"/>
            <p:cNvSpPr/>
            <p:nvPr/>
          </p:nvSpPr>
          <p:spPr>
            <a:xfrm>
              <a:off x="8016871" y="2935020"/>
              <a:ext cx="1023612" cy="1020212"/>
            </a:xfrm>
            <a:prstGeom prst="rect">
              <a:avLst/>
            </a:prstGeom>
            <a:solidFill>
              <a:schemeClr val="accent6"/>
            </a:solidFill>
            <a:ln w="6350" cmpd="sng">
              <a:solidFill>
                <a:schemeClr val="accent6"/>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2</a:t>
              </a:r>
            </a:p>
          </p:txBody>
        </p:sp>
      </p:grpSp>
      <p:sp>
        <p:nvSpPr>
          <p:cNvPr id="20" name="Rectangle 19"/>
          <p:cNvSpPr/>
          <p:nvPr/>
        </p:nvSpPr>
        <p:spPr>
          <a:xfrm>
            <a:off x="5010545" y="2972511"/>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1" name="Rectangle 20"/>
          <p:cNvSpPr/>
          <p:nvPr/>
        </p:nvSpPr>
        <p:spPr>
          <a:xfrm>
            <a:off x="5010545" y="1834387"/>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2" name="Rectangle 21"/>
          <p:cNvSpPr/>
          <p:nvPr/>
        </p:nvSpPr>
        <p:spPr>
          <a:xfrm>
            <a:off x="963526" y="2970260"/>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grpSp>
        <p:nvGrpSpPr>
          <p:cNvPr id="23" name="Group 22"/>
          <p:cNvGrpSpPr/>
          <p:nvPr/>
        </p:nvGrpSpPr>
        <p:grpSpPr>
          <a:xfrm>
            <a:off x="3018239" y="4019861"/>
            <a:ext cx="2797708" cy="637634"/>
            <a:chOff x="1544999" y="4756017"/>
            <a:chExt cx="4476333" cy="1020215"/>
          </a:xfrm>
        </p:grpSpPr>
        <p:sp>
          <p:nvSpPr>
            <p:cNvPr id="24" name="Rectangle 23"/>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25" name="Rectangle 24"/>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smtClean="0">
                  <a:solidFill>
                    <a:schemeClr val="tx1"/>
                  </a:solidFill>
                  <a:latin typeface="Arial"/>
                  <a:cs typeface="Arial"/>
                </a:rPr>
                <a:t>Roles</a:t>
              </a:r>
              <a:endParaRPr lang="en-US" sz="1813" spc="-44" dirty="0">
                <a:solidFill>
                  <a:schemeClr val="tx1"/>
                </a:solidFill>
                <a:latin typeface="Arial"/>
                <a:cs typeface="Arial"/>
              </a:endParaRPr>
            </a:p>
          </p:txBody>
        </p:sp>
        <p:sp>
          <p:nvSpPr>
            <p:cNvPr id="26" name="Rectangle 25"/>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smtClean="0">
                  <a:latin typeface="Arial" panose="020B0604020202020204" pitchFamily="34" charset="0"/>
                </a:rPr>
                <a:t>5</a:t>
              </a:r>
              <a:endParaRPr lang="en-US" sz="2250" b="1" dirty="0">
                <a:latin typeface="Arial" panose="020B0604020202020204" pitchFamily="34" charset="0"/>
              </a:endParaRPr>
            </a:p>
          </p:txBody>
        </p:sp>
      </p:grpSp>
      <p:sp>
        <p:nvSpPr>
          <p:cNvPr id="27" name="Rectangle 26"/>
          <p:cNvSpPr/>
          <p:nvPr/>
        </p:nvSpPr>
        <p:spPr>
          <a:xfrm>
            <a:off x="3018239" y="4017609"/>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Tree>
    <p:extLst>
      <p:ext uri="{BB962C8B-B14F-4D97-AF65-F5344CB8AC3E}">
        <p14:creationId xmlns:p14="http://schemas.microsoft.com/office/powerpoint/2010/main" val="53975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1/ Inventory file and Group</a:t>
            </a:r>
            <a:endParaRPr lang="en-US" dirty="0"/>
          </a:p>
        </p:txBody>
      </p:sp>
      <p:sp>
        <p:nvSpPr>
          <p:cNvPr id="8" name="Document 5"/>
          <p:cNvSpPr/>
          <p:nvPr/>
        </p:nvSpPr>
        <p:spPr>
          <a:xfrm>
            <a:off x="514787" y="1398134"/>
            <a:ext cx="3991900" cy="2631490"/>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endParaRPr lang="en-US" sz="1500" noProof="1">
              <a:latin typeface="Courier New" panose="02070309020205020404" pitchFamily="49" charset="0"/>
              <a:cs typeface="Courier New" panose="02070309020205020404" pitchFamily="49" charset="0"/>
            </a:endParaRPr>
          </a:p>
          <a:p>
            <a:r>
              <a:rPr lang="en-US" sz="1500" noProof="1">
                <a:solidFill>
                  <a:srgbClr val="FF0000"/>
                </a:solidFill>
                <a:latin typeface="Courier New" panose="02070309020205020404" pitchFamily="49" charset="0"/>
                <a:cs typeface="Courier New" panose="02070309020205020404" pitchFamily="49" charset="0"/>
              </a:rPr>
              <a:t>[spine]</a:t>
            </a:r>
          </a:p>
          <a:p>
            <a:r>
              <a:rPr lang="en-US" sz="1500" noProof="1">
                <a:solidFill>
                  <a:srgbClr val="3C3C3C"/>
                </a:solidFill>
                <a:latin typeface="Courier New" panose="02070309020205020404" pitchFamily="49" charset="0"/>
                <a:cs typeface="Courier New" panose="02070309020205020404" pitchFamily="49" charset="0"/>
              </a:rPr>
              <a:t>qfx10002-01</a:t>
            </a:r>
          </a:p>
          <a:p>
            <a:r>
              <a:rPr lang="en-US" sz="1500" noProof="1">
                <a:solidFill>
                  <a:srgbClr val="3C3C3C"/>
                </a:solidFill>
                <a:latin typeface="Courier New" panose="02070309020205020404" pitchFamily="49" charset="0"/>
                <a:cs typeface="Courier New" panose="02070309020205020404" pitchFamily="49" charset="0"/>
              </a:rPr>
              <a:t>qfx10002-02</a:t>
            </a:r>
          </a:p>
          <a:p>
            <a:endParaRPr lang="en-US" sz="1500" noProof="1">
              <a:latin typeface="Courier New" panose="02070309020205020404" pitchFamily="49" charset="0"/>
              <a:cs typeface="Courier New" panose="02070309020205020404" pitchFamily="49" charset="0"/>
            </a:endParaRPr>
          </a:p>
          <a:p>
            <a:r>
              <a:rPr lang="en-US" sz="1500" noProof="1">
                <a:solidFill>
                  <a:srgbClr val="FF0000"/>
                </a:solidFill>
                <a:latin typeface="Courier New" panose="02070309020205020404" pitchFamily="49" charset="0"/>
                <a:cs typeface="Courier New" panose="02070309020205020404" pitchFamily="49" charset="0"/>
              </a:rPr>
              <a:t>[leaf]</a:t>
            </a:r>
          </a:p>
          <a:p>
            <a:r>
              <a:rPr lang="en-US" sz="1500" noProof="1">
                <a:solidFill>
                  <a:srgbClr val="3C3C3C"/>
                </a:solidFill>
                <a:latin typeface="Courier New" panose="02070309020205020404" pitchFamily="49" charset="0"/>
                <a:cs typeface="Courier New" panose="02070309020205020404" pitchFamily="49" charset="0"/>
              </a:rPr>
              <a:t>qfx5100-01</a:t>
            </a:r>
          </a:p>
          <a:p>
            <a:r>
              <a:rPr lang="en-US" sz="1500" noProof="1">
                <a:solidFill>
                  <a:srgbClr val="3C3C3C"/>
                </a:solidFill>
                <a:latin typeface="Courier New" panose="02070309020205020404" pitchFamily="49" charset="0"/>
                <a:cs typeface="Courier New" panose="02070309020205020404" pitchFamily="49" charset="0"/>
              </a:rPr>
              <a:t>qfx5100-02</a:t>
            </a:r>
          </a:p>
          <a:p>
            <a:r>
              <a:rPr lang="en-US" sz="1500" noProof="1">
                <a:solidFill>
                  <a:srgbClr val="3C3C3C"/>
                </a:solidFill>
                <a:latin typeface="Courier New" panose="02070309020205020404" pitchFamily="49" charset="0"/>
                <a:cs typeface="Courier New" panose="02070309020205020404" pitchFamily="49" charset="0"/>
              </a:rPr>
              <a:t>qfx5100-03</a:t>
            </a:r>
          </a:p>
          <a:p>
            <a:r>
              <a:rPr lang="en-US" sz="1500" noProof="1" smtClean="0">
                <a:solidFill>
                  <a:srgbClr val="3C3C3C"/>
                </a:solidFill>
                <a:latin typeface="Courier New" panose="02070309020205020404" pitchFamily="49" charset="0"/>
                <a:cs typeface="Courier New" panose="02070309020205020404" pitchFamily="49" charset="0"/>
              </a:rPr>
              <a:t>qfx5100-04</a:t>
            </a:r>
          </a:p>
          <a:p>
            <a:endParaRPr lang="en-US" sz="1500" noProof="1">
              <a:solidFill>
                <a:srgbClr val="3C3C3C"/>
              </a:solidFill>
              <a:latin typeface="Courier New" panose="02070309020205020404" pitchFamily="49" charset="0"/>
              <a:cs typeface="Courier New" panose="02070309020205020404" pitchFamily="49" charset="0"/>
            </a:endParaRPr>
          </a:p>
        </p:txBody>
      </p:sp>
      <p:sp>
        <p:nvSpPr>
          <p:cNvPr id="5" name="Rectangle 4"/>
          <p:cNvSpPr/>
          <p:nvPr/>
        </p:nvSpPr>
        <p:spPr bwMode="invGray">
          <a:xfrm>
            <a:off x="4786313" y="1250825"/>
            <a:ext cx="3708047"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285750" indent="-285750">
              <a:buFont typeface="Arial" charset="0"/>
              <a:buChar char="•"/>
            </a:pPr>
            <a:r>
              <a:rPr lang="en-US" sz="1600" dirty="0" smtClean="0">
                <a:solidFill>
                  <a:srgbClr val="3C3C3C"/>
                </a:solidFill>
              </a:rPr>
              <a:t>Simple </a:t>
            </a:r>
            <a:r>
              <a:rPr lang="en-US" sz="1600" dirty="0">
                <a:solidFill>
                  <a:srgbClr val="3C3C3C"/>
                </a:solidFill>
              </a:rPr>
              <a:t>text files which describe your servers/devices. </a:t>
            </a:r>
            <a:endParaRPr lang="en-US" sz="1600" dirty="0" smtClean="0">
              <a:solidFill>
                <a:srgbClr val="3C3C3C"/>
              </a:solidFill>
            </a:endParaRPr>
          </a:p>
          <a:p>
            <a:pPr marL="285750" indent="-285750">
              <a:buFont typeface="Arial" charset="0"/>
              <a:buChar char="•"/>
            </a:pPr>
            <a:r>
              <a:rPr lang="en-GB" sz="1600" dirty="0" smtClean="0">
                <a:solidFill>
                  <a:schemeClr val="accent2"/>
                </a:solidFill>
                <a:cs typeface="Arial"/>
              </a:rPr>
              <a:t>You </a:t>
            </a:r>
            <a:r>
              <a:rPr lang="en-GB" sz="1600" dirty="0">
                <a:solidFill>
                  <a:schemeClr val="accent2"/>
                </a:solidFill>
                <a:cs typeface="Arial"/>
              </a:rPr>
              <a:t>can have many inventory </a:t>
            </a:r>
            <a:r>
              <a:rPr lang="en-GB" sz="1600" dirty="0" smtClean="0">
                <a:solidFill>
                  <a:schemeClr val="accent2"/>
                </a:solidFill>
                <a:cs typeface="Arial"/>
              </a:rPr>
              <a:t>files</a:t>
            </a:r>
            <a:endParaRPr lang="en-US" sz="1600" dirty="0">
              <a:solidFill>
                <a:srgbClr val="3C3C3C"/>
              </a:solidFill>
            </a:endParaRPr>
          </a:p>
          <a:p>
            <a:pPr marL="285750" indent="-285750">
              <a:buFont typeface="Arial" charset="0"/>
              <a:buChar char="•"/>
            </a:pPr>
            <a:r>
              <a:rPr lang="en-US" sz="1600" dirty="0" smtClean="0">
                <a:solidFill>
                  <a:srgbClr val="3C3C3C"/>
                </a:solidFill>
              </a:rPr>
              <a:t>IP </a:t>
            </a:r>
            <a:r>
              <a:rPr lang="en-US" sz="1600" dirty="0">
                <a:solidFill>
                  <a:srgbClr val="3C3C3C"/>
                </a:solidFill>
              </a:rPr>
              <a:t>Addresses or DNS Names grouped by names.</a:t>
            </a:r>
            <a:endParaRPr lang="en-US" sz="1600" dirty="0">
              <a:solidFill>
                <a:srgbClr val="3C3C3C"/>
              </a:solidFill>
              <a:latin typeface="Arial" panose="020B0604020202020204" pitchFamily="34" charset="0"/>
              <a:cs typeface="Arial" panose="020B0604020202020204" pitchFamily="34" charset="0"/>
            </a:endParaRPr>
          </a:p>
          <a:p>
            <a:pPr marL="285750" indent="-285750">
              <a:lnSpc>
                <a:spcPct val="90000"/>
              </a:lnSpc>
              <a:buFont typeface="Arial" charset="0"/>
              <a:buChar char="•"/>
            </a:pPr>
            <a:r>
              <a:rPr lang="en-GB" sz="1600" dirty="0" smtClean="0">
                <a:solidFill>
                  <a:schemeClr val="accent2"/>
                </a:solidFill>
                <a:cs typeface="Arial"/>
              </a:rPr>
              <a:t>Default </a:t>
            </a:r>
            <a:r>
              <a:rPr lang="en-GB" sz="1600" dirty="0" err="1">
                <a:solidFill>
                  <a:schemeClr val="accent2"/>
                </a:solidFill>
                <a:cs typeface="Arial"/>
              </a:rPr>
              <a:t>ansible</a:t>
            </a:r>
            <a:r>
              <a:rPr lang="en-GB" sz="1600" dirty="0">
                <a:solidFill>
                  <a:schemeClr val="accent2"/>
                </a:solidFill>
                <a:cs typeface="Arial"/>
              </a:rPr>
              <a:t> </a:t>
            </a:r>
            <a:r>
              <a:rPr lang="en-GB" sz="1600" dirty="0" smtClean="0">
                <a:solidFill>
                  <a:schemeClr val="accent2"/>
                </a:solidFill>
                <a:cs typeface="Arial"/>
              </a:rPr>
              <a:t>'hosts’: /</a:t>
            </a:r>
            <a:r>
              <a:rPr lang="en-GB" sz="1600" dirty="0" err="1">
                <a:solidFill>
                  <a:schemeClr val="accent2"/>
                </a:solidFill>
                <a:cs typeface="Arial"/>
              </a:rPr>
              <a:t>etc</a:t>
            </a:r>
            <a:r>
              <a:rPr lang="en-GB" sz="1600" dirty="0">
                <a:solidFill>
                  <a:schemeClr val="accent2"/>
                </a:solidFill>
                <a:cs typeface="Arial"/>
              </a:rPr>
              <a:t>/</a:t>
            </a:r>
            <a:r>
              <a:rPr lang="en-GB" sz="1600" dirty="0" err="1">
                <a:solidFill>
                  <a:schemeClr val="accent2"/>
                </a:solidFill>
                <a:cs typeface="Arial"/>
              </a:rPr>
              <a:t>ansible</a:t>
            </a:r>
            <a:r>
              <a:rPr lang="en-GB" sz="1600" dirty="0">
                <a:solidFill>
                  <a:schemeClr val="accent2"/>
                </a:solidFill>
                <a:cs typeface="Arial"/>
              </a:rPr>
              <a:t>/hosts</a:t>
            </a:r>
          </a:p>
          <a:p>
            <a:pPr marL="285750" indent="-285750">
              <a:lnSpc>
                <a:spcPct val="90000"/>
              </a:lnSpc>
              <a:buFont typeface="Arial" charset="0"/>
              <a:buChar char="•"/>
            </a:pPr>
            <a:r>
              <a:rPr lang="en-GB" sz="1600" dirty="0" smtClean="0">
                <a:solidFill>
                  <a:schemeClr val="accent2"/>
                </a:solidFill>
                <a:cs typeface="Arial"/>
              </a:rPr>
              <a:t>Groups </a:t>
            </a:r>
            <a:r>
              <a:rPr lang="en-GB" sz="1600" dirty="0">
                <a:solidFill>
                  <a:schemeClr val="accent2"/>
                </a:solidFill>
                <a:cs typeface="Arial"/>
              </a:rPr>
              <a:t>of hosts (per device type, per location, ...)</a:t>
            </a:r>
          </a:p>
          <a:p>
            <a:pPr marL="285750" indent="-285750">
              <a:lnSpc>
                <a:spcPct val="90000"/>
              </a:lnSpc>
              <a:buFont typeface="Arial" charset="0"/>
              <a:buChar char="•"/>
            </a:pPr>
            <a:r>
              <a:rPr lang="en-GB" sz="1600" dirty="0">
                <a:solidFill>
                  <a:schemeClr val="accent2"/>
                </a:solidFill>
                <a:cs typeface="Arial"/>
              </a:rPr>
              <a:t>A hostname/</a:t>
            </a:r>
            <a:r>
              <a:rPr lang="en-GB" sz="1600" dirty="0" err="1">
                <a:solidFill>
                  <a:schemeClr val="accent2"/>
                </a:solidFill>
                <a:cs typeface="Arial"/>
              </a:rPr>
              <a:t>ip</a:t>
            </a:r>
            <a:r>
              <a:rPr lang="en-GB" sz="1600" dirty="0">
                <a:solidFill>
                  <a:schemeClr val="accent2"/>
                </a:solidFill>
                <a:cs typeface="Arial"/>
              </a:rPr>
              <a:t> can be a member of multiple groups</a:t>
            </a:r>
            <a:endParaRPr lang="en-US" sz="1600" dirty="0">
              <a:solidFill>
                <a:schemeClr val="accent2"/>
              </a:solidFill>
              <a:cs typeface="Arial"/>
            </a:endParaRPr>
          </a:p>
          <a:p>
            <a:pPr marL="142871" indent="-142871">
              <a:spcAft>
                <a:spcPts val="375"/>
              </a:spcAft>
              <a:buFont typeface="Arial"/>
              <a:buChar char="•"/>
            </a:pPr>
            <a:endParaRPr lang="en-US" sz="1600" b="1" dirty="0">
              <a:solidFill>
                <a:schemeClr val="accent2"/>
              </a:solidFill>
              <a:cs typeface="Arial" panose="020B0604020202020204" pitchFamily="34" charset="0"/>
            </a:endParaRPr>
          </a:p>
          <a:p>
            <a:pPr marL="142871" indent="-142871">
              <a:spcAft>
                <a:spcPts val="375"/>
              </a:spcAft>
              <a:buFont typeface="Arial"/>
              <a:buChar char="•"/>
            </a:pPr>
            <a:endParaRPr lang="en-US" sz="1600" b="1" dirty="0">
              <a:solidFill>
                <a:schemeClr val="accent2"/>
              </a:solidFill>
              <a:cs typeface="Arial" panose="020B0604020202020204" pitchFamily="34" charset="0"/>
            </a:endParaRPr>
          </a:p>
        </p:txBody>
      </p:sp>
      <p:grpSp>
        <p:nvGrpSpPr>
          <p:cNvPr id="3" name="Group 2"/>
          <p:cNvGrpSpPr/>
          <p:nvPr/>
        </p:nvGrpSpPr>
        <p:grpSpPr>
          <a:xfrm>
            <a:off x="4786313" y="1188595"/>
            <a:ext cx="3708047" cy="209539"/>
            <a:chOff x="7658101" y="1901752"/>
            <a:chExt cx="5932874" cy="335262"/>
          </a:xfrm>
        </p:grpSpPr>
        <p:sp>
          <p:nvSpPr>
            <p:cNvPr id="7" name="Rectangle 6"/>
            <p:cNvSpPr/>
            <p:nvPr/>
          </p:nvSpPr>
          <p:spPr>
            <a:xfrm>
              <a:off x="7658101" y="1901752"/>
              <a:ext cx="5932874" cy="335262"/>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584871" y="1901752"/>
              <a:ext cx="4006104" cy="335262"/>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11511642" y="1901752"/>
              <a:ext cx="2079333" cy="335262"/>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grpSp>
    </p:spTree>
    <p:extLst>
      <p:ext uri="{BB962C8B-B14F-4D97-AF65-F5344CB8AC3E}">
        <p14:creationId xmlns:p14="http://schemas.microsoft.com/office/powerpoint/2010/main" val="6388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invGray">
          <a:xfrm>
            <a:off x="4786313" y="1250825"/>
            <a:ext cx="3708046"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000" b="1" dirty="0">
              <a:solidFill>
                <a:srgbClr val="3C3C3C"/>
              </a:solidFill>
              <a:latin typeface="Arial" panose="020B0604020202020204" pitchFamily="34" charset="0"/>
              <a:cs typeface="Arial" panose="020B0604020202020204" pitchFamily="34" charset="0"/>
            </a:endParaRPr>
          </a:p>
          <a:p>
            <a:r>
              <a:rPr lang="en-US" sz="1600" dirty="0">
                <a:solidFill>
                  <a:srgbClr val="3C3C3C"/>
                </a:solidFill>
                <a:cs typeface="Arial" panose="020B0604020202020204" pitchFamily="34" charset="0"/>
              </a:rPr>
              <a:t>Simple but very powerful.</a:t>
            </a:r>
          </a:p>
          <a:p>
            <a:pPr marL="142871" indent="-142871">
              <a:spcAft>
                <a:spcPts val="375"/>
              </a:spcAft>
              <a:buFont typeface="Arial"/>
              <a:buChar char="•"/>
            </a:pPr>
            <a:r>
              <a:rPr lang="en-US" sz="1600" dirty="0">
                <a:solidFill>
                  <a:srgbClr val="3C3C3C"/>
                </a:solidFill>
                <a:cs typeface="Arial" panose="020B0604020202020204" pitchFamily="34" charset="0"/>
              </a:rPr>
              <a:t>One device can be part of multiple groups</a:t>
            </a:r>
          </a:p>
          <a:p>
            <a:pPr marL="142871" indent="-142871">
              <a:spcAft>
                <a:spcPts val="375"/>
              </a:spcAft>
              <a:buFont typeface="Arial"/>
              <a:buChar char="•"/>
            </a:pPr>
            <a:r>
              <a:rPr lang="en-US" sz="1600" dirty="0">
                <a:solidFill>
                  <a:srgbClr val="3C3C3C"/>
                </a:solidFill>
                <a:cs typeface="Arial" panose="020B0604020202020204" pitchFamily="34" charset="0"/>
              </a:rPr>
              <a:t>Can have a hierarchy of groups</a:t>
            </a:r>
          </a:p>
          <a:p>
            <a:pPr marL="142871" indent="-142871">
              <a:spcAft>
                <a:spcPts val="375"/>
              </a:spcAft>
              <a:buFont typeface="Arial"/>
              <a:buChar char="•"/>
            </a:pPr>
            <a:r>
              <a:rPr lang="en-US" sz="1600" dirty="0">
                <a:solidFill>
                  <a:srgbClr val="3C3C3C"/>
                </a:solidFill>
                <a:cs typeface="Arial" panose="020B0604020202020204" pitchFamily="34" charset="0"/>
              </a:rPr>
              <a:t>Inventory files can take advantage of variables and </a:t>
            </a:r>
            <a:r>
              <a:rPr lang="en-US" sz="1600" dirty="0" smtClean="0">
                <a:solidFill>
                  <a:srgbClr val="3C3C3C"/>
                </a:solidFill>
                <a:cs typeface="Arial" panose="020B0604020202020204" pitchFamily="34" charset="0"/>
              </a:rPr>
              <a:t>enumerations</a:t>
            </a:r>
            <a:endParaRPr lang="en-US" sz="1600" dirty="0">
              <a:solidFill>
                <a:srgbClr val="3C3C3C"/>
              </a:solidFill>
              <a:cs typeface="Arial" panose="020B0604020202020204" pitchFamily="34" charset="0"/>
            </a:endParaRPr>
          </a:p>
          <a:p>
            <a:pPr marL="142871" indent="-142871">
              <a:spcAft>
                <a:spcPts val="375"/>
              </a:spcAft>
              <a:buFont typeface="Arial"/>
              <a:buChar char="•"/>
            </a:pPr>
            <a:r>
              <a:rPr lang="en-US" sz="1600" dirty="0">
                <a:solidFill>
                  <a:srgbClr val="3C3C3C"/>
                </a:solidFill>
                <a:cs typeface="Arial" panose="020B0604020202020204" pitchFamily="34" charset="0"/>
              </a:rPr>
              <a:t>Can groups devices by type/position/roles etc … </a:t>
            </a:r>
          </a:p>
          <a:p>
            <a:endParaRPr lang="en-US" sz="1600" dirty="0">
              <a:solidFill>
                <a:srgbClr val="3C3C3C"/>
              </a:solidFill>
              <a:cs typeface="Arial" panose="020B0604020202020204" pitchFamily="34" charset="0"/>
            </a:endParaRPr>
          </a:p>
          <a:p>
            <a:pPr marL="142871" indent="-142871">
              <a:spcAft>
                <a:spcPts val="375"/>
              </a:spcAft>
              <a:buFont typeface="Arial"/>
              <a:buChar char="•"/>
            </a:pPr>
            <a:endParaRPr lang="en-US" sz="1600" b="1" dirty="0">
              <a:solidFill>
                <a:srgbClr val="3C3C3C"/>
              </a:solidFill>
              <a:cs typeface="Arial" panose="020B0604020202020204" pitchFamily="34" charset="0"/>
            </a:endParaRPr>
          </a:p>
          <a:p>
            <a:pPr marL="142871" indent="-142871">
              <a:spcAft>
                <a:spcPts val="375"/>
              </a:spcAft>
              <a:buFont typeface="Arial"/>
              <a:buChar char="•"/>
            </a:pPr>
            <a:endParaRPr lang="en-US" sz="1600" b="1" dirty="0">
              <a:solidFill>
                <a:srgbClr val="3C3C3C"/>
              </a:solidFill>
              <a:cs typeface="Arial" panose="020B0604020202020204" pitchFamily="34" charset="0"/>
            </a:endParaRPr>
          </a:p>
          <a:p>
            <a:pPr marL="142871" indent="-142871">
              <a:spcAft>
                <a:spcPts val="375"/>
              </a:spcAft>
              <a:buFont typeface="Arial"/>
              <a:buChar char="•"/>
            </a:pPr>
            <a:endParaRPr lang="en-US" sz="1100" b="1" dirty="0">
              <a:solidFill>
                <a:srgbClr val="3C3C3C"/>
              </a:solidFill>
              <a:cs typeface="Arial" panose="020B0604020202020204" pitchFamily="34" charset="0"/>
            </a:endParaRPr>
          </a:p>
        </p:txBody>
      </p:sp>
      <p:sp>
        <p:nvSpPr>
          <p:cNvPr id="7" name="Document 5"/>
          <p:cNvSpPr/>
          <p:nvPr/>
        </p:nvSpPr>
        <p:spPr>
          <a:xfrm>
            <a:off x="112259" y="122464"/>
            <a:ext cx="3980089" cy="4862870"/>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1000" noProof="1">
                <a:solidFill>
                  <a:srgbClr val="FF0000"/>
                </a:solidFill>
                <a:latin typeface="Courier New" panose="02070309020205020404" pitchFamily="49" charset="0"/>
                <a:cs typeface="Courier New" panose="02070309020205020404" pitchFamily="49" charset="0"/>
              </a:rPr>
              <a:t>[all:children]</a:t>
            </a:r>
          </a:p>
          <a:p>
            <a:r>
              <a:rPr lang="en-US" sz="1000" noProof="1">
                <a:latin typeface="Courier New" panose="02070309020205020404" pitchFamily="49" charset="0"/>
                <a:cs typeface="Courier New" panose="02070309020205020404" pitchFamily="49" charset="0"/>
              </a:rPr>
              <a:t>spine</a:t>
            </a:r>
          </a:p>
          <a:p>
            <a:r>
              <a:rPr lang="en-US" sz="1000" noProof="1">
                <a:latin typeface="Courier New" panose="02070309020205020404" pitchFamily="49" charset="0"/>
                <a:cs typeface="Courier New" panose="02070309020205020404" pitchFamily="49" charset="0"/>
              </a:rPr>
              <a:t>leaf</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[spine]</a:t>
            </a:r>
          </a:p>
          <a:p>
            <a:r>
              <a:rPr lang="en-US" sz="1000" noProof="1">
                <a:solidFill>
                  <a:srgbClr val="00B050"/>
                </a:solidFill>
                <a:latin typeface="Courier New" panose="02070309020205020404" pitchFamily="49" charset="0"/>
                <a:cs typeface="Courier New" panose="02070309020205020404" pitchFamily="49" charset="0"/>
              </a:rPr>
              <a:t>qfx10002-01 		junos_host=192.168.0.1</a:t>
            </a:r>
          </a:p>
          <a:p>
            <a:r>
              <a:rPr lang="en-US" sz="1000" noProof="1">
                <a:solidFill>
                  <a:schemeClr val="accent2"/>
                </a:solidFill>
                <a:latin typeface="Courier New" panose="02070309020205020404" pitchFamily="49" charset="0"/>
                <a:cs typeface="Courier New" panose="02070309020205020404" pitchFamily="49" charset="0"/>
              </a:rPr>
              <a:t>qfx10002-02</a:t>
            </a:r>
            <a:r>
              <a:rPr lang="en-US" sz="1000" noProof="1">
                <a:latin typeface="Courier New" panose="02070309020205020404" pitchFamily="49" charset="0"/>
                <a:cs typeface="Courier New" panose="02070309020205020404" pitchFamily="49" charset="0"/>
              </a:rPr>
              <a:t>		</a:t>
            </a:r>
            <a:r>
              <a:rPr lang="en-US" sz="1000" noProof="1">
                <a:solidFill>
                  <a:schemeClr val="accent2"/>
                </a:solidFill>
                <a:latin typeface="Courier New" panose="02070309020205020404" pitchFamily="49" charset="0"/>
                <a:cs typeface="Courier New" panose="02070309020205020404" pitchFamily="49" charset="0"/>
              </a:rPr>
              <a:t>junos_host=192.168.0.2</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[leaf:children]</a:t>
            </a:r>
          </a:p>
          <a:p>
            <a:r>
              <a:rPr lang="en-US" sz="1000" noProof="1">
                <a:solidFill>
                  <a:schemeClr val="accent2"/>
                </a:solidFill>
                <a:latin typeface="Courier New" panose="02070309020205020404" pitchFamily="49" charset="0"/>
                <a:cs typeface="Courier New" panose="02070309020205020404" pitchFamily="49" charset="0"/>
              </a:rPr>
              <a:t>rack01			</a:t>
            </a:r>
          </a:p>
          <a:p>
            <a:r>
              <a:rPr lang="en-US" sz="1000" noProof="1">
                <a:solidFill>
                  <a:schemeClr val="accent2"/>
                </a:solidFill>
                <a:latin typeface="Courier New" panose="02070309020205020404" pitchFamily="49" charset="0"/>
                <a:cs typeface="Courier New" panose="02070309020205020404" pitchFamily="49" charset="0"/>
              </a:rPr>
              <a:t>rack02 	</a:t>
            </a:r>
          </a:p>
          <a:p>
            <a:r>
              <a:rPr lang="en-US" sz="1000" noProof="1">
                <a:solidFill>
                  <a:schemeClr val="accent2"/>
                </a:solidFill>
                <a:latin typeface="Courier New" panose="02070309020205020404" pitchFamily="49" charset="0"/>
                <a:cs typeface="Courier New" panose="02070309020205020404" pitchFamily="49" charset="0"/>
              </a:rPr>
              <a:t>		</a:t>
            </a:r>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[rack01]</a:t>
            </a:r>
          </a:p>
          <a:p>
            <a:r>
              <a:rPr lang="en-US" sz="1000" noProof="1">
                <a:solidFill>
                  <a:srgbClr val="7030A0"/>
                </a:solidFill>
                <a:latin typeface="Courier New" panose="02070309020205020404" pitchFamily="49" charset="0"/>
                <a:cs typeface="Courier New" panose="02070309020205020404" pitchFamily="49" charset="0"/>
              </a:rPr>
              <a:t>qfx5100-01		</a:t>
            </a:r>
            <a:r>
              <a:rPr lang="en-US" sz="1000" noProof="1">
                <a:solidFill>
                  <a:schemeClr val="accent2"/>
                </a:solidFill>
                <a:latin typeface="Courier New" panose="02070309020205020404" pitchFamily="49" charset="0"/>
                <a:cs typeface="Courier New" panose="02070309020205020404" pitchFamily="49" charset="0"/>
              </a:rPr>
              <a:t>junos_host=192.168.0.3</a:t>
            </a:r>
            <a:endParaRPr lang="en-US" sz="1000" noProof="1">
              <a:solidFill>
                <a:srgbClr val="7030A0"/>
              </a:solidFill>
              <a:latin typeface="Courier New" panose="02070309020205020404" pitchFamily="49" charset="0"/>
              <a:cs typeface="Courier New" panose="02070309020205020404" pitchFamily="49" charset="0"/>
            </a:endParaRPr>
          </a:p>
          <a:p>
            <a:r>
              <a:rPr lang="en-US" sz="1000" noProof="1">
                <a:solidFill>
                  <a:schemeClr val="accent2"/>
                </a:solidFill>
                <a:latin typeface="Courier New" panose="02070309020205020404" pitchFamily="49" charset="0"/>
                <a:cs typeface="Courier New" panose="02070309020205020404" pitchFamily="49" charset="0"/>
              </a:rPr>
              <a:t>qfx5100-02		junos_host=192.168.0.4</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[rack02]</a:t>
            </a:r>
          </a:p>
          <a:p>
            <a:r>
              <a:rPr lang="en-US" sz="1000" noProof="1">
                <a:latin typeface="Courier New" panose="02070309020205020404" pitchFamily="49" charset="0"/>
                <a:cs typeface="Courier New" panose="02070309020205020404" pitchFamily="49" charset="0"/>
              </a:rPr>
              <a:t>[..]</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[qfx10000]</a:t>
            </a:r>
          </a:p>
          <a:p>
            <a:r>
              <a:rPr lang="en-US" sz="1000" noProof="1">
                <a:solidFill>
                  <a:srgbClr val="00B050"/>
                </a:solidFill>
                <a:latin typeface="Courier New" panose="02070309020205020404" pitchFamily="49" charset="0"/>
                <a:cs typeface="Courier New" panose="02070309020205020404" pitchFamily="49" charset="0"/>
              </a:rPr>
              <a:t>qfx10002-01		</a:t>
            </a:r>
          </a:p>
          <a:p>
            <a:r>
              <a:rPr lang="en-US" sz="1000" noProof="1">
                <a:solidFill>
                  <a:schemeClr val="accent2"/>
                </a:solidFill>
                <a:latin typeface="Courier New" panose="02070309020205020404" pitchFamily="49" charset="0"/>
                <a:cs typeface="Courier New" panose="02070309020205020404" pitchFamily="49" charset="0"/>
              </a:rPr>
              <a:t>qfx10002-02		</a:t>
            </a:r>
            <a:endParaRPr lang="en-US" sz="1000" noProof="1">
              <a:latin typeface="Courier New" panose="02070309020205020404" pitchFamily="49" charset="0"/>
              <a:cs typeface="Courier New" panose="02070309020205020404" pitchFamily="49" charset="0"/>
            </a:endParaRPr>
          </a:p>
          <a:p>
            <a:endParaRPr lang="en-US" sz="1000" noProof="1">
              <a:solidFill>
                <a:srgbClr val="FF0000"/>
              </a:solidFill>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[qfx5100]</a:t>
            </a:r>
          </a:p>
          <a:p>
            <a:r>
              <a:rPr lang="en-US" sz="1000" noProof="1">
                <a:solidFill>
                  <a:srgbClr val="7030A0"/>
                </a:solidFill>
                <a:latin typeface="Courier New" panose="02070309020205020404" pitchFamily="49" charset="0"/>
                <a:cs typeface="Courier New" panose="02070309020205020404" pitchFamily="49" charset="0"/>
              </a:rPr>
              <a:t>qfx5100-01</a:t>
            </a:r>
          </a:p>
          <a:p>
            <a:r>
              <a:rPr lang="en-US" sz="1000" noProof="1">
                <a:solidFill>
                  <a:schemeClr val="accent2"/>
                </a:solidFill>
                <a:latin typeface="Courier New" panose="02070309020205020404" pitchFamily="49" charset="0"/>
                <a:cs typeface="Courier New" panose="02070309020205020404" pitchFamily="49" charset="0"/>
              </a:rPr>
              <a:t>qfx5100-02</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[siteA]</a:t>
            </a:r>
          </a:p>
          <a:p>
            <a:r>
              <a:rPr lang="en-US" sz="1000" noProof="1">
                <a:solidFill>
                  <a:srgbClr val="00B050"/>
                </a:solidFill>
                <a:latin typeface="Courier New" panose="02070309020205020404" pitchFamily="49" charset="0"/>
                <a:cs typeface="Courier New" panose="02070309020205020404" pitchFamily="49" charset="0"/>
              </a:rPr>
              <a:t>qfx10002-01</a:t>
            </a:r>
          </a:p>
          <a:p>
            <a:r>
              <a:rPr lang="en-US" sz="1000" noProof="1">
                <a:latin typeface="Courier New" panose="02070309020205020404" pitchFamily="49" charset="0"/>
                <a:cs typeface="Courier New" panose="02070309020205020404" pitchFamily="49" charset="0"/>
              </a:rPr>
              <a:t>[..]</a:t>
            </a:r>
          </a:p>
          <a:p>
            <a:r>
              <a:rPr lang="en-US" sz="1000" noProof="1">
                <a:solidFill>
                  <a:srgbClr val="7030A0"/>
                </a:solidFill>
                <a:latin typeface="Courier New" panose="02070309020205020404" pitchFamily="49" charset="0"/>
                <a:cs typeface="Courier New" panose="02070309020205020404" pitchFamily="49" charset="0"/>
              </a:rPr>
              <a:t>qfx5100-01</a:t>
            </a:r>
          </a:p>
        </p:txBody>
      </p:sp>
      <p:sp>
        <p:nvSpPr>
          <p:cNvPr id="8" name="Rectangle 7"/>
          <p:cNvSpPr/>
          <p:nvPr/>
        </p:nvSpPr>
        <p:spPr>
          <a:xfrm>
            <a:off x="4786313" y="1188595"/>
            <a:ext cx="1525300" cy="209539"/>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5990544" y="1188595"/>
            <a:ext cx="1405365" cy="209539"/>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7194777" y="1188595"/>
            <a:ext cx="1299583" cy="209539"/>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Tree>
    <p:extLst>
      <p:ext uri="{BB962C8B-B14F-4D97-AF65-F5344CB8AC3E}">
        <p14:creationId xmlns:p14="http://schemas.microsoft.com/office/powerpoint/2010/main" val="11178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invGray">
          <a:xfrm>
            <a:off x="4786313" y="1250824"/>
            <a:ext cx="3708046" cy="352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b="1" noProof="1">
                <a:solidFill>
                  <a:srgbClr val="00B050"/>
                </a:solidFill>
                <a:latin typeface="Courier New" panose="02070309020205020404" pitchFamily="49" charset="0"/>
                <a:cs typeface="Courier New" panose="02070309020205020404" pitchFamily="49" charset="0"/>
              </a:rPr>
              <a:t>qfx10002-01</a:t>
            </a:r>
            <a:r>
              <a:rPr lang="en-US" sz="1500" noProof="1">
                <a:solidFill>
                  <a:srgbClr val="00B050"/>
                </a:solidFill>
                <a:latin typeface="Courier New" panose="02070309020205020404" pitchFamily="49" charset="0"/>
                <a:cs typeface="Courier New" panose="02070309020205020404" pitchFamily="49" charset="0"/>
              </a:rPr>
              <a:t> is part of groups:</a:t>
            </a:r>
          </a:p>
          <a:p>
            <a:pPr marL="214313" indent="-214313">
              <a:buFont typeface="Arial" charset="0"/>
              <a:buChar char="•"/>
            </a:pPr>
            <a:r>
              <a:rPr lang="en-US" sz="1500" noProof="1">
                <a:solidFill>
                  <a:srgbClr val="00B050"/>
                </a:solidFill>
                <a:latin typeface="Courier New" panose="02070309020205020404" pitchFamily="49" charset="0"/>
                <a:cs typeface="Courier New" panose="02070309020205020404" pitchFamily="49" charset="0"/>
              </a:rPr>
              <a:t>all</a:t>
            </a:r>
          </a:p>
          <a:p>
            <a:pPr marL="214313" indent="-214313">
              <a:buFont typeface="Arial" charset="0"/>
              <a:buChar char="•"/>
            </a:pPr>
            <a:r>
              <a:rPr lang="en-US" sz="1500" noProof="1">
                <a:solidFill>
                  <a:srgbClr val="00B050"/>
                </a:solidFill>
                <a:latin typeface="Courier New" panose="02070309020205020404" pitchFamily="49" charset="0"/>
                <a:cs typeface="Courier New" panose="02070309020205020404" pitchFamily="49" charset="0"/>
              </a:rPr>
              <a:t>spine</a:t>
            </a:r>
          </a:p>
          <a:p>
            <a:pPr marL="214313" indent="-214313">
              <a:buFont typeface="Arial" charset="0"/>
              <a:buChar char="•"/>
            </a:pPr>
            <a:r>
              <a:rPr lang="en-US" sz="1500" noProof="1">
                <a:solidFill>
                  <a:srgbClr val="00B050"/>
                </a:solidFill>
                <a:latin typeface="Courier New" panose="02070309020205020404" pitchFamily="49" charset="0"/>
                <a:cs typeface="Courier New" panose="02070309020205020404" pitchFamily="49" charset="0"/>
              </a:rPr>
              <a:t>qfx10000</a:t>
            </a:r>
          </a:p>
          <a:p>
            <a:pPr marL="214313" indent="-214313">
              <a:buFont typeface="Arial" charset="0"/>
              <a:buChar char="•"/>
            </a:pPr>
            <a:r>
              <a:rPr lang="en-US" sz="1500" noProof="1">
                <a:solidFill>
                  <a:srgbClr val="00B050"/>
                </a:solidFill>
                <a:latin typeface="Courier New" panose="02070309020205020404" pitchFamily="49" charset="0"/>
                <a:cs typeface="Courier New" panose="02070309020205020404" pitchFamily="49" charset="0"/>
              </a:rPr>
              <a:t>siteA</a:t>
            </a:r>
          </a:p>
          <a:p>
            <a:endParaRPr lang="en-US" sz="1500" noProof="1">
              <a:solidFill>
                <a:srgbClr val="00B050"/>
              </a:solidFill>
              <a:latin typeface="Courier New" panose="02070309020205020404" pitchFamily="49" charset="0"/>
              <a:cs typeface="Courier New" panose="02070309020205020404" pitchFamily="49" charset="0"/>
            </a:endParaRPr>
          </a:p>
          <a:p>
            <a:r>
              <a:rPr lang="en-US" sz="1500" b="1" noProof="1">
                <a:solidFill>
                  <a:srgbClr val="7030A0"/>
                </a:solidFill>
                <a:latin typeface="Courier New" panose="02070309020205020404" pitchFamily="49" charset="0"/>
                <a:cs typeface="Courier New" panose="02070309020205020404" pitchFamily="49" charset="0"/>
              </a:rPr>
              <a:t>qfx5100-01</a:t>
            </a:r>
            <a:r>
              <a:rPr lang="en-US" sz="1500" noProof="1">
                <a:solidFill>
                  <a:srgbClr val="7030A0"/>
                </a:solidFill>
                <a:latin typeface="Courier New" panose="02070309020205020404" pitchFamily="49" charset="0"/>
                <a:cs typeface="Courier New" panose="02070309020205020404" pitchFamily="49" charset="0"/>
              </a:rPr>
              <a:t> is part of groups:</a:t>
            </a:r>
          </a:p>
          <a:p>
            <a:pPr marL="214313" indent="-214313">
              <a:buFont typeface="Arial" charset="0"/>
              <a:buChar char="•"/>
            </a:pPr>
            <a:r>
              <a:rPr lang="en-US" sz="1500" noProof="1">
                <a:solidFill>
                  <a:srgbClr val="7030A0"/>
                </a:solidFill>
                <a:latin typeface="Courier New" panose="02070309020205020404" pitchFamily="49" charset="0"/>
                <a:cs typeface="Courier New" panose="02070309020205020404" pitchFamily="49" charset="0"/>
              </a:rPr>
              <a:t>All</a:t>
            </a:r>
          </a:p>
          <a:p>
            <a:pPr marL="214313" indent="-214313">
              <a:buFont typeface="Arial" charset="0"/>
              <a:buChar char="•"/>
            </a:pPr>
            <a:r>
              <a:rPr lang="en-US" sz="1500" noProof="1">
                <a:solidFill>
                  <a:srgbClr val="7030A0"/>
                </a:solidFill>
                <a:latin typeface="Courier New" panose="02070309020205020404" pitchFamily="49" charset="0"/>
                <a:cs typeface="Courier New" panose="02070309020205020404" pitchFamily="49" charset="0"/>
              </a:rPr>
              <a:t>leaf</a:t>
            </a:r>
          </a:p>
          <a:p>
            <a:pPr marL="214313" indent="-214313">
              <a:buFont typeface="Arial" charset="0"/>
              <a:buChar char="•"/>
            </a:pPr>
            <a:r>
              <a:rPr lang="en-US" sz="1500" noProof="1">
                <a:solidFill>
                  <a:srgbClr val="7030A0"/>
                </a:solidFill>
                <a:latin typeface="Courier New" panose="02070309020205020404" pitchFamily="49" charset="0"/>
                <a:cs typeface="Courier New" panose="02070309020205020404" pitchFamily="49" charset="0"/>
              </a:rPr>
              <a:t>rack01</a:t>
            </a:r>
          </a:p>
          <a:p>
            <a:pPr marL="214313" indent="-214313">
              <a:buFont typeface="Arial" charset="0"/>
              <a:buChar char="•"/>
            </a:pPr>
            <a:r>
              <a:rPr lang="en-US" sz="1500" noProof="1">
                <a:solidFill>
                  <a:srgbClr val="7030A0"/>
                </a:solidFill>
                <a:latin typeface="Courier New" panose="02070309020205020404" pitchFamily="49" charset="0"/>
                <a:cs typeface="Courier New" panose="02070309020205020404" pitchFamily="49" charset="0"/>
              </a:rPr>
              <a:t>qfx5100</a:t>
            </a:r>
          </a:p>
          <a:p>
            <a:pPr marL="214313" indent="-214313">
              <a:buFont typeface="Arial" charset="0"/>
              <a:buChar char="•"/>
            </a:pPr>
            <a:r>
              <a:rPr lang="en-US" sz="1500" noProof="1">
                <a:solidFill>
                  <a:srgbClr val="7030A0"/>
                </a:solidFill>
                <a:latin typeface="Courier New" panose="02070309020205020404" pitchFamily="49" charset="0"/>
                <a:cs typeface="Courier New" panose="02070309020205020404" pitchFamily="49" charset="0"/>
              </a:rPr>
              <a:t>siteA</a:t>
            </a: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p:txBody>
      </p:sp>
      <p:sp>
        <p:nvSpPr>
          <p:cNvPr id="8" name="Document 5"/>
          <p:cNvSpPr/>
          <p:nvPr/>
        </p:nvSpPr>
        <p:spPr>
          <a:xfrm>
            <a:off x="112259" y="122464"/>
            <a:ext cx="3980089" cy="4862870"/>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1000" noProof="1">
                <a:solidFill>
                  <a:srgbClr val="FF0000"/>
                </a:solidFill>
                <a:latin typeface="Courier New" panose="02070309020205020404" pitchFamily="49" charset="0"/>
                <a:cs typeface="Courier New" panose="02070309020205020404" pitchFamily="49" charset="0"/>
              </a:rPr>
              <a:t>[all:children]</a:t>
            </a:r>
          </a:p>
          <a:p>
            <a:r>
              <a:rPr lang="en-US" sz="1000" noProof="1">
                <a:latin typeface="Courier New" panose="02070309020205020404" pitchFamily="49" charset="0"/>
                <a:cs typeface="Courier New" panose="02070309020205020404" pitchFamily="49" charset="0"/>
              </a:rPr>
              <a:t>spine</a:t>
            </a:r>
          </a:p>
          <a:p>
            <a:r>
              <a:rPr lang="en-US" sz="1000" noProof="1">
                <a:latin typeface="Courier New" panose="02070309020205020404" pitchFamily="49" charset="0"/>
                <a:cs typeface="Courier New" panose="02070309020205020404" pitchFamily="49" charset="0"/>
              </a:rPr>
              <a:t>leaf</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[spine]</a:t>
            </a:r>
          </a:p>
          <a:p>
            <a:r>
              <a:rPr lang="en-US" sz="1000" noProof="1">
                <a:solidFill>
                  <a:srgbClr val="00B050"/>
                </a:solidFill>
                <a:latin typeface="Courier New" panose="02070309020205020404" pitchFamily="49" charset="0"/>
                <a:cs typeface="Courier New" panose="02070309020205020404" pitchFamily="49" charset="0"/>
              </a:rPr>
              <a:t>qfx10002-01 		junos_host=192.168.0.1</a:t>
            </a:r>
          </a:p>
          <a:p>
            <a:r>
              <a:rPr lang="en-US" sz="1000" noProof="1">
                <a:solidFill>
                  <a:schemeClr val="accent2"/>
                </a:solidFill>
                <a:latin typeface="Courier New" panose="02070309020205020404" pitchFamily="49" charset="0"/>
                <a:cs typeface="Courier New" panose="02070309020205020404" pitchFamily="49" charset="0"/>
              </a:rPr>
              <a:t>qfx10002-02</a:t>
            </a:r>
            <a:r>
              <a:rPr lang="en-US" sz="1000" noProof="1">
                <a:latin typeface="Courier New" panose="02070309020205020404" pitchFamily="49" charset="0"/>
                <a:cs typeface="Courier New" panose="02070309020205020404" pitchFamily="49" charset="0"/>
              </a:rPr>
              <a:t>		</a:t>
            </a:r>
            <a:r>
              <a:rPr lang="en-US" sz="1000" noProof="1">
                <a:solidFill>
                  <a:schemeClr val="accent2"/>
                </a:solidFill>
                <a:latin typeface="Courier New" panose="02070309020205020404" pitchFamily="49" charset="0"/>
                <a:cs typeface="Courier New" panose="02070309020205020404" pitchFamily="49" charset="0"/>
              </a:rPr>
              <a:t>junos_host=192.168.0.2</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[leaf:children]</a:t>
            </a:r>
          </a:p>
          <a:p>
            <a:r>
              <a:rPr lang="en-US" sz="1000" noProof="1">
                <a:solidFill>
                  <a:schemeClr val="accent2"/>
                </a:solidFill>
                <a:latin typeface="Courier New" panose="02070309020205020404" pitchFamily="49" charset="0"/>
                <a:cs typeface="Courier New" panose="02070309020205020404" pitchFamily="49" charset="0"/>
              </a:rPr>
              <a:t>rack01			</a:t>
            </a:r>
          </a:p>
          <a:p>
            <a:r>
              <a:rPr lang="en-US" sz="1000" noProof="1">
                <a:solidFill>
                  <a:schemeClr val="accent2"/>
                </a:solidFill>
                <a:latin typeface="Courier New" panose="02070309020205020404" pitchFamily="49" charset="0"/>
                <a:cs typeface="Courier New" panose="02070309020205020404" pitchFamily="49" charset="0"/>
              </a:rPr>
              <a:t>rack02 </a:t>
            </a:r>
          </a:p>
          <a:p>
            <a:r>
              <a:rPr lang="en-US" sz="1000" noProof="1">
                <a:solidFill>
                  <a:schemeClr val="accent2"/>
                </a:solidFill>
                <a:latin typeface="Courier New" panose="02070309020205020404" pitchFamily="49" charset="0"/>
                <a:cs typeface="Courier New" panose="02070309020205020404" pitchFamily="49" charset="0"/>
              </a:rPr>
              <a:t>			</a:t>
            </a:r>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[rack01]</a:t>
            </a:r>
          </a:p>
          <a:p>
            <a:r>
              <a:rPr lang="en-US" sz="1000" noProof="1">
                <a:solidFill>
                  <a:srgbClr val="7030A0"/>
                </a:solidFill>
                <a:latin typeface="Courier New" panose="02070309020205020404" pitchFamily="49" charset="0"/>
                <a:cs typeface="Courier New" panose="02070309020205020404" pitchFamily="49" charset="0"/>
              </a:rPr>
              <a:t>qfx5100-01		</a:t>
            </a:r>
            <a:r>
              <a:rPr lang="en-US" sz="1000" noProof="1">
                <a:solidFill>
                  <a:schemeClr val="accent2"/>
                </a:solidFill>
                <a:latin typeface="Courier New" panose="02070309020205020404" pitchFamily="49" charset="0"/>
                <a:cs typeface="Courier New" panose="02070309020205020404" pitchFamily="49" charset="0"/>
              </a:rPr>
              <a:t>junos_host=192.168.0.3</a:t>
            </a:r>
            <a:endParaRPr lang="en-US" sz="1000" noProof="1">
              <a:solidFill>
                <a:srgbClr val="7030A0"/>
              </a:solidFill>
              <a:latin typeface="Courier New" panose="02070309020205020404" pitchFamily="49" charset="0"/>
              <a:cs typeface="Courier New" panose="02070309020205020404" pitchFamily="49" charset="0"/>
            </a:endParaRPr>
          </a:p>
          <a:p>
            <a:r>
              <a:rPr lang="en-US" sz="1000" noProof="1">
                <a:solidFill>
                  <a:schemeClr val="accent2"/>
                </a:solidFill>
                <a:latin typeface="Courier New" panose="02070309020205020404" pitchFamily="49" charset="0"/>
                <a:cs typeface="Courier New" panose="02070309020205020404" pitchFamily="49" charset="0"/>
              </a:rPr>
              <a:t>qfx5100-02		junos_host=192.168.0.4</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[rack02]</a:t>
            </a:r>
          </a:p>
          <a:p>
            <a:r>
              <a:rPr lang="en-US" sz="1000" noProof="1">
                <a:latin typeface="Courier New" panose="02070309020205020404" pitchFamily="49" charset="0"/>
                <a:cs typeface="Courier New" panose="02070309020205020404" pitchFamily="49" charset="0"/>
              </a:rPr>
              <a:t>[..]</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[qfx10000]</a:t>
            </a:r>
          </a:p>
          <a:p>
            <a:r>
              <a:rPr lang="en-US" sz="1000" noProof="1">
                <a:solidFill>
                  <a:srgbClr val="00B050"/>
                </a:solidFill>
                <a:latin typeface="Courier New" panose="02070309020205020404" pitchFamily="49" charset="0"/>
                <a:cs typeface="Courier New" panose="02070309020205020404" pitchFamily="49" charset="0"/>
              </a:rPr>
              <a:t>qfx10002-01		</a:t>
            </a:r>
          </a:p>
          <a:p>
            <a:r>
              <a:rPr lang="en-US" sz="1000" noProof="1">
                <a:solidFill>
                  <a:schemeClr val="accent2"/>
                </a:solidFill>
                <a:latin typeface="Courier New" panose="02070309020205020404" pitchFamily="49" charset="0"/>
                <a:cs typeface="Courier New" panose="02070309020205020404" pitchFamily="49" charset="0"/>
              </a:rPr>
              <a:t>qfx10002-02		</a:t>
            </a:r>
            <a:endParaRPr lang="en-US" sz="1000" noProof="1">
              <a:latin typeface="Courier New" panose="02070309020205020404" pitchFamily="49" charset="0"/>
              <a:cs typeface="Courier New" panose="02070309020205020404" pitchFamily="49" charset="0"/>
            </a:endParaRPr>
          </a:p>
          <a:p>
            <a:endParaRPr lang="en-US" sz="1000" noProof="1">
              <a:solidFill>
                <a:srgbClr val="FF0000"/>
              </a:solidFill>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[qfx5100]</a:t>
            </a:r>
          </a:p>
          <a:p>
            <a:r>
              <a:rPr lang="en-US" sz="1000" noProof="1">
                <a:solidFill>
                  <a:srgbClr val="7030A0"/>
                </a:solidFill>
                <a:latin typeface="Courier New" panose="02070309020205020404" pitchFamily="49" charset="0"/>
                <a:cs typeface="Courier New" panose="02070309020205020404" pitchFamily="49" charset="0"/>
              </a:rPr>
              <a:t>qfx5100-01</a:t>
            </a:r>
          </a:p>
          <a:p>
            <a:r>
              <a:rPr lang="en-US" sz="1000" noProof="1">
                <a:solidFill>
                  <a:schemeClr val="accent2"/>
                </a:solidFill>
                <a:latin typeface="Courier New" panose="02070309020205020404" pitchFamily="49" charset="0"/>
                <a:cs typeface="Courier New" panose="02070309020205020404" pitchFamily="49" charset="0"/>
              </a:rPr>
              <a:t>qfx5100-02</a:t>
            </a:r>
          </a:p>
          <a:p>
            <a:endParaRPr lang="en-US" sz="1000" noProof="1">
              <a:latin typeface="Courier New" panose="02070309020205020404" pitchFamily="49" charset="0"/>
              <a:cs typeface="Courier New" panose="02070309020205020404" pitchFamily="49" charset="0"/>
            </a:endParaRPr>
          </a:p>
          <a:p>
            <a:r>
              <a:rPr lang="en-US" sz="1000" noProof="1">
                <a:solidFill>
                  <a:srgbClr val="FF0000"/>
                </a:solidFill>
                <a:latin typeface="Courier New" panose="02070309020205020404" pitchFamily="49" charset="0"/>
                <a:cs typeface="Courier New" panose="02070309020205020404" pitchFamily="49" charset="0"/>
              </a:rPr>
              <a:t>[siteA]</a:t>
            </a:r>
          </a:p>
          <a:p>
            <a:r>
              <a:rPr lang="en-US" sz="1000" noProof="1">
                <a:solidFill>
                  <a:srgbClr val="00B050"/>
                </a:solidFill>
                <a:latin typeface="Courier New" panose="02070309020205020404" pitchFamily="49" charset="0"/>
                <a:cs typeface="Courier New" panose="02070309020205020404" pitchFamily="49" charset="0"/>
              </a:rPr>
              <a:t>qfx10002-01</a:t>
            </a:r>
          </a:p>
          <a:p>
            <a:r>
              <a:rPr lang="en-US" sz="1000" noProof="1">
                <a:latin typeface="Courier New" panose="02070309020205020404" pitchFamily="49" charset="0"/>
                <a:cs typeface="Courier New" panose="02070309020205020404" pitchFamily="49" charset="0"/>
              </a:rPr>
              <a:t>[..]</a:t>
            </a:r>
          </a:p>
          <a:p>
            <a:r>
              <a:rPr lang="en-US" sz="1000" noProof="1">
                <a:solidFill>
                  <a:srgbClr val="7030A0"/>
                </a:solidFill>
                <a:latin typeface="Courier New" panose="02070309020205020404" pitchFamily="49" charset="0"/>
                <a:cs typeface="Courier New" panose="02070309020205020404" pitchFamily="49" charset="0"/>
              </a:rPr>
              <a:t>qfx5100-01</a:t>
            </a:r>
          </a:p>
        </p:txBody>
      </p:sp>
      <p:sp>
        <p:nvSpPr>
          <p:cNvPr id="9" name="Rectangle 8"/>
          <p:cNvSpPr/>
          <p:nvPr/>
        </p:nvSpPr>
        <p:spPr>
          <a:xfrm>
            <a:off x="4786313" y="1188595"/>
            <a:ext cx="1525300" cy="209539"/>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5990544" y="1188595"/>
            <a:ext cx="1405365" cy="209539"/>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1" name="Rectangle 10"/>
          <p:cNvSpPr/>
          <p:nvPr/>
        </p:nvSpPr>
        <p:spPr>
          <a:xfrm>
            <a:off x="7194777" y="1188595"/>
            <a:ext cx="1299583" cy="209539"/>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Tree>
    <p:extLst>
      <p:ext uri="{BB962C8B-B14F-4D97-AF65-F5344CB8AC3E}">
        <p14:creationId xmlns:p14="http://schemas.microsoft.com/office/powerpoint/2010/main" val="194033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Ansible Concepts</a:t>
            </a:r>
            <a:endParaRPr lang="en-US" dirty="0"/>
          </a:p>
        </p:txBody>
      </p:sp>
      <p:grpSp>
        <p:nvGrpSpPr>
          <p:cNvPr id="19" name="Group 18"/>
          <p:cNvGrpSpPr/>
          <p:nvPr/>
        </p:nvGrpSpPr>
        <p:grpSpPr>
          <a:xfrm>
            <a:off x="965625" y="2972511"/>
            <a:ext cx="2797708" cy="637634"/>
            <a:chOff x="1544999" y="4756017"/>
            <a:chExt cx="4476333" cy="1020215"/>
          </a:xfrm>
        </p:grpSpPr>
        <p:sp>
          <p:nvSpPr>
            <p:cNvPr id="5" name="Rectangle 4"/>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7" name="Rectangle 6"/>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Playbooks</a:t>
              </a:r>
            </a:p>
          </p:txBody>
        </p:sp>
        <p:sp>
          <p:nvSpPr>
            <p:cNvPr id="11" name="Rectangle 10"/>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3</a:t>
              </a:r>
            </a:p>
          </p:txBody>
        </p:sp>
      </p:grpSp>
      <p:grpSp>
        <p:nvGrpSpPr>
          <p:cNvPr id="18" name="Group 17"/>
          <p:cNvGrpSpPr/>
          <p:nvPr/>
        </p:nvGrpSpPr>
        <p:grpSpPr>
          <a:xfrm>
            <a:off x="5010546" y="2972512"/>
            <a:ext cx="2799805" cy="637634"/>
            <a:chOff x="8016873" y="4756020"/>
            <a:chExt cx="4479688" cy="1020214"/>
          </a:xfrm>
        </p:grpSpPr>
        <p:sp>
          <p:nvSpPr>
            <p:cNvPr id="6" name="Rectangle 5"/>
            <p:cNvSpPr/>
            <p:nvPr/>
          </p:nvSpPr>
          <p:spPr>
            <a:xfrm>
              <a:off x="9040484" y="4756020"/>
              <a:ext cx="3456077" cy="1020211"/>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306427" y="4976088"/>
              <a:ext cx="2109866" cy="60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Modules</a:t>
              </a:r>
            </a:p>
          </p:txBody>
        </p:sp>
        <p:sp>
          <p:nvSpPr>
            <p:cNvPr id="12" name="Rectangle 11"/>
            <p:cNvSpPr/>
            <p:nvPr/>
          </p:nvSpPr>
          <p:spPr>
            <a:xfrm>
              <a:off x="8016873" y="4756022"/>
              <a:ext cx="1023612" cy="1020212"/>
            </a:xfrm>
            <a:prstGeom prst="rect">
              <a:avLst/>
            </a:prstGeom>
            <a:solidFill>
              <a:schemeClr val="accent4"/>
            </a:solidFill>
            <a:ln w="6350" cmpd="sng">
              <a:solidFill>
                <a:schemeClr val="accent4"/>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4</a:t>
              </a:r>
            </a:p>
          </p:txBody>
        </p:sp>
      </p:grpSp>
      <p:grpSp>
        <p:nvGrpSpPr>
          <p:cNvPr id="3" name="Group 2"/>
          <p:cNvGrpSpPr/>
          <p:nvPr/>
        </p:nvGrpSpPr>
        <p:grpSpPr>
          <a:xfrm>
            <a:off x="963526" y="1856553"/>
            <a:ext cx="2799806" cy="637633"/>
            <a:chOff x="1541642" y="2970485"/>
            <a:chExt cx="4479689" cy="1020212"/>
          </a:xfrm>
        </p:grpSpPr>
        <p:sp>
          <p:nvSpPr>
            <p:cNvPr id="13" name="Rectangle 12"/>
            <p:cNvSpPr/>
            <p:nvPr/>
          </p:nvSpPr>
          <p:spPr>
            <a:xfrm>
              <a:off x="2565255" y="2970485"/>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4" name="Rectangle 13"/>
            <p:cNvSpPr/>
            <p:nvPr/>
          </p:nvSpPr>
          <p:spPr>
            <a:xfrm>
              <a:off x="2831198" y="3163268"/>
              <a:ext cx="2793424"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Inventory</a:t>
              </a:r>
            </a:p>
          </p:txBody>
        </p:sp>
        <p:sp>
          <p:nvSpPr>
            <p:cNvPr id="15" name="Rectangle 14"/>
            <p:cNvSpPr/>
            <p:nvPr/>
          </p:nvSpPr>
          <p:spPr>
            <a:xfrm>
              <a:off x="1541642" y="2970485"/>
              <a:ext cx="1023612" cy="1020212"/>
            </a:xfrm>
            <a:prstGeom prst="rect">
              <a:avLst/>
            </a:prstGeom>
            <a:solidFill>
              <a:schemeClr val="accent1"/>
            </a:solidFill>
            <a:ln w="6350" cmpd="sng">
              <a:solidFill>
                <a:schemeClr val="accent1"/>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1</a:t>
              </a:r>
            </a:p>
          </p:txBody>
        </p:sp>
      </p:grpSp>
      <p:grpSp>
        <p:nvGrpSpPr>
          <p:cNvPr id="8" name="Group 7"/>
          <p:cNvGrpSpPr/>
          <p:nvPr/>
        </p:nvGrpSpPr>
        <p:grpSpPr>
          <a:xfrm>
            <a:off x="5010545" y="1834387"/>
            <a:ext cx="2799806" cy="637633"/>
            <a:chOff x="8016871" y="2935020"/>
            <a:chExt cx="4479690" cy="1020212"/>
          </a:xfrm>
        </p:grpSpPr>
        <p:sp>
          <p:nvSpPr>
            <p:cNvPr id="4" name="Rectangle 3"/>
            <p:cNvSpPr/>
            <p:nvPr/>
          </p:nvSpPr>
          <p:spPr>
            <a:xfrm>
              <a:off x="9040485" y="2935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305515" y="3080260"/>
              <a:ext cx="2171149" cy="729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Variables</a:t>
              </a:r>
            </a:p>
          </p:txBody>
        </p:sp>
        <p:sp>
          <p:nvSpPr>
            <p:cNvPr id="16" name="Rectangle 15"/>
            <p:cNvSpPr/>
            <p:nvPr/>
          </p:nvSpPr>
          <p:spPr>
            <a:xfrm>
              <a:off x="8016871" y="2935020"/>
              <a:ext cx="1023612" cy="1020212"/>
            </a:xfrm>
            <a:prstGeom prst="rect">
              <a:avLst/>
            </a:prstGeom>
            <a:solidFill>
              <a:schemeClr val="accent6"/>
            </a:solidFill>
            <a:ln w="6350" cmpd="sng">
              <a:solidFill>
                <a:schemeClr val="accent6"/>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2</a:t>
              </a:r>
            </a:p>
          </p:txBody>
        </p:sp>
      </p:grpSp>
      <p:sp>
        <p:nvSpPr>
          <p:cNvPr id="20" name="Rectangle 19"/>
          <p:cNvSpPr/>
          <p:nvPr/>
        </p:nvSpPr>
        <p:spPr>
          <a:xfrm>
            <a:off x="5010545" y="2972511"/>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1" name="Rectangle 20"/>
          <p:cNvSpPr/>
          <p:nvPr/>
        </p:nvSpPr>
        <p:spPr>
          <a:xfrm>
            <a:off x="963526" y="1856553"/>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2" name="Rectangle 21"/>
          <p:cNvSpPr/>
          <p:nvPr/>
        </p:nvSpPr>
        <p:spPr>
          <a:xfrm>
            <a:off x="963526" y="2970260"/>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grpSp>
        <p:nvGrpSpPr>
          <p:cNvPr id="23" name="Group 22"/>
          <p:cNvGrpSpPr/>
          <p:nvPr/>
        </p:nvGrpSpPr>
        <p:grpSpPr>
          <a:xfrm>
            <a:off x="3018239" y="4019861"/>
            <a:ext cx="2797708" cy="637634"/>
            <a:chOff x="1544999" y="4756017"/>
            <a:chExt cx="4476333" cy="1020215"/>
          </a:xfrm>
        </p:grpSpPr>
        <p:sp>
          <p:nvSpPr>
            <p:cNvPr id="24" name="Rectangle 23"/>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25" name="Rectangle 24"/>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smtClean="0">
                  <a:solidFill>
                    <a:schemeClr val="tx1"/>
                  </a:solidFill>
                  <a:latin typeface="Arial"/>
                  <a:cs typeface="Arial"/>
                </a:rPr>
                <a:t>Roles</a:t>
              </a:r>
              <a:endParaRPr lang="en-US" sz="1813" spc="-44" dirty="0">
                <a:solidFill>
                  <a:schemeClr val="tx1"/>
                </a:solidFill>
                <a:latin typeface="Arial"/>
                <a:cs typeface="Arial"/>
              </a:endParaRPr>
            </a:p>
          </p:txBody>
        </p:sp>
        <p:sp>
          <p:nvSpPr>
            <p:cNvPr id="26" name="Rectangle 25"/>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smtClean="0">
                  <a:latin typeface="Arial" panose="020B0604020202020204" pitchFamily="34" charset="0"/>
                </a:rPr>
                <a:t>5</a:t>
              </a:r>
              <a:endParaRPr lang="en-US" sz="2250" b="1" dirty="0">
                <a:latin typeface="Arial" panose="020B0604020202020204" pitchFamily="34" charset="0"/>
              </a:endParaRPr>
            </a:p>
          </p:txBody>
        </p:sp>
      </p:grpSp>
      <p:sp>
        <p:nvSpPr>
          <p:cNvPr id="27" name="Rectangle 26"/>
          <p:cNvSpPr/>
          <p:nvPr/>
        </p:nvSpPr>
        <p:spPr>
          <a:xfrm>
            <a:off x="3018239" y="4017609"/>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Tree>
    <p:extLst>
      <p:ext uri="{BB962C8B-B14F-4D97-AF65-F5344CB8AC3E}">
        <p14:creationId xmlns:p14="http://schemas.microsoft.com/office/powerpoint/2010/main" val="162645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2</a:t>
            </a:r>
            <a:r>
              <a:rPr lang="en-US" dirty="0" smtClean="0"/>
              <a:t>/ Variable file</a:t>
            </a:r>
            <a:endParaRPr lang="en-US" dirty="0"/>
          </a:p>
        </p:txBody>
      </p:sp>
      <p:sp>
        <p:nvSpPr>
          <p:cNvPr id="8" name="Document 5"/>
          <p:cNvSpPr/>
          <p:nvPr/>
        </p:nvSpPr>
        <p:spPr>
          <a:xfrm>
            <a:off x="490577" y="1457915"/>
            <a:ext cx="4356968" cy="3362459"/>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1250" noProof="1">
                <a:solidFill>
                  <a:srgbClr val="0070C0"/>
                </a:solidFill>
                <a:latin typeface="Courier New" panose="02070309020205020404" pitchFamily="49" charset="0"/>
                <a:cs typeface="Courier New" panose="02070309020205020404" pitchFamily="49" charset="0"/>
              </a:rPr>
              <a:t>global:</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root_hash:</a:t>
            </a:r>
            <a:r>
              <a:rPr lang="en-US" sz="1250" noProof="1">
                <a:solidFill>
                  <a:srgbClr val="3C3C3C"/>
                </a:solidFill>
                <a:latin typeface="Courier New" panose="02070309020205020404" pitchFamily="49" charset="0"/>
                <a:cs typeface="Courier New" panose="02070309020205020404" pitchFamily="49" charset="0"/>
              </a:rPr>
              <a:t> $1$ZUlES4dp$OUwWoV/aMWpHUnC/</a:t>
            </a:r>
          </a:p>
          <a:p>
            <a:r>
              <a:rPr lang="en-US" sz="1250" noProof="1">
                <a:solidFill>
                  <a:srgbClr val="0070C0"/>
                </a:solidFill>
                <a:latin typeface="Courier New" panose="02070309020205020404" pitchFamily="49" charset="0"/>
                <a:cs typeface="Courier New" panose="02070309020205020404" pitchFamily="49" charset="0"/>
              </a:rPr>
              <a:t>    time_zone:</a:t>
            </a:r>
            <a:r>
              <a:rPr lang="en-US" sz="1250" noProof="1">
                <a:solidFill>
                  <a:srgbClr val="3C3C3C"/>
                </a:solidFill>
                <a:latin typeface="Courier New" panose="02070309020205020404" pitchFamily="49" charset="0"/>
                <a:cs typeface="Courier New" panose="02070309020205020404" pitchFamily="49" charset="0"/>
              </a:rPr>
              <a:t> America/Los_Angeles</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name_servers:</a:t>
            </a:r>
          </a:p>
          <a:p>
            <a:r>
              <a:rPr lang="en-US" sz="1250" noProof="1">
                <a:solidFill>
                  <a:srgbClr val="3C3C3C"/>
                </a:solidFill>
                <a:latin typeface="Courier New" panose="02070309020205020404" pitchFamily="49" charset="0"/>
                <a:cs typeface="Courier New" panose="02070309020205020404" pitchFamily="49" charset="0"/>
              </a:rPr>
              <a:t>    - 192.168.5.68</a:t>
            </a:r>
          </a:p>
          <a:p>
            <a:r>
              <a:rPr lang="en-US" sz="1250" noProof="1">
                <a:solidFill>
                  <a:srgbClr val="3C3C3C"/>
                </a:solidFill>
                <a:latin typeface="Courier New" panose="02070309020205020404" pitchFamily="49" charset="0"/>
                <a:cs typeface="Courier New" panose="02070309020205020404" pitchFamily="49" charset="0"/>
              </a:rPr>
              <a:t>    - 192.168.60.131</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ntp_servers:</a:t>
            </a:r>
          </a:p>
          <a:p>
            <a:r>
              <a:rPr lang="en-US" sz="1250" noProof="1">
                <a:solidFill>
                  <a:srgbClr val="3C3C3C"/>
                </a:solidFill>
                <a:latin typeface="Courier New" panose="02070309020205020404" pitchFamily="49" charset="0"/>
                <a:cs typeface="Courier New" panose="02070309020205020404" pitchFamily="49" charset="0"/>
              </a:rPr>
              <a:t>    - 172.17.28.5</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snmp:</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location:</a:t>
            </a:r>
            <a:r>
              <a:rPr lang="en-US" sz="1250" noProof="1">
                <a:solidFill>
                  <a:srgbClr val="3C3C3C"/>
                </a:solidFill>
                <a:latin typeface="Courier New" panose="02070309020205020404" pitchFamily="49" charset="0"/>
                <a:cs typeface="Courier New" panose="02070309020205020404" pitchFamily="49" charset="0"/>
              </a:rPr>
              <a:t> "Site 1"</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contact: </a:t>
            </a:r>
            <a:r>
              <a:rPr lang="en-US" sz="1250" noProof="1">
                <a:solidFill>
                  <a:srgbClr val="3C3C3C"/>
                </a:solidFill>
                <a:latin typeface="Courier New" panose="02070309020205020404" pitchFamily="49" charset="0"/>
                <a:cs typeface="Courier New" panose="02070309020205020404" pitchFamily="49" charset="0"/>
              </a:rPr>
              <a:t>John Doe</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polling:</a:t>
            </a:r>
          </a:p>
          <a:p>
            <a:r>
              <a:rPr lang="en-US" sz="1250" noProof="1">
                <a:solidFill>
                  <a:srgbClr val="3C3C3C"/>
                </a:solidFill>
                <a:latin typeface="Courier New" panose="02070309020205020404" pitchFamily="49" charset="0"/>
                <a:cs typeface="Courier New" panose="02070309020205020404" pitchFamily="49" charset="0"/>
              </a:rPr>
              <a:t>        - </a:t>
            </a:r>
            <a:r>
              <a:rPr lang="en-US" sz="1250" noProof="1">
                <a:solidFill>
                  <a:srgbClr val="0070C0"/>
                </a:solidFill>
                <a:latin typeface="Courier New" panose="02070309020205020404" pitchFamily="49" charset="0"/>
                <a:cs typeface="Courier New" panose="02070309020205020404" pitchFamily="49" charset="0"/>
              </a:rPr>
              <a:t>community: </a:t>
            </a:r>
            <a:r>
              <a:rPr lang="en-US" sz="1250" noProof="1">
                <a:solidFill>
                  <a:srgbClr val="3C3C3C"/>
                </a:solidFill>
                <a:latin typeface="Courier New" panose="02070309020205020404" pitchFamily="49" charset="0"/>
                <a:cs typeface="Courier New" panose="02070309020205020404" pitchFamily="49" charset="0"/>
              </a:rPr>
              <a:t>public</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routes:</a:t>
            </a:r>
          </a:p>
          <a:p>
            <a:r>
              <a:rPr lang="en-US" sz="1250" noProof="1">
                <a:solidFill>
                  <a:srgbClr val="3C3C3C"/>
                </a:solidFill>
                <a:latin typeface="Courier New" panose="02070309020205020404" pitchFamily="49" charset="0"/>
                <a:cs typeface="Courier New" panose="02070309020205020404" pitchFamily="49" charset="0"/>
              </a:rPr>
              <a:t>        </a:t>
            </a:r>
            <a:r>
              <a:rPr lang="en-US" sz="1250" noProof="1">
                <a:solidFill>
                  <a:srgbClr val="0070C0"/>
                </a:solidFill>
                <a:latin typeface="Courier New" panose="02070309020205020404" pitchFamily="49" charset="0"/>
                <a:cs typeface="Courier New" panose="02070309020205020404" pitchFamily="49" charset="0"/>
              </a:rPr>
              <a:t>default:</a:t>
            </a:r>
            <a:r>
              <a:rPr lang="en-US" sz="1250" noProof="1">
                <a:solidFill>
                  <a:srgbClr val="3C3C3C"/>
                </a:solidFill>
                <a:latin typeface="Courier New" panose="02070309020205020404" pitchFamily="49" charset="0"/>
                <a:cs typeface="Courier New" panose="02070309020205020404" pitchFamily="49" charset="0"/>
              </a:rPr>
              <a:t> 10.94.194.254</a:t>
            </a:r>
          </a:p>
          <a:p>
            <a:endParaRPr lang="en-US" sz="1250" noProof="1">
              <a:solidFill>
                <a:srgbClr val="3C3C3C"/>
              </a:solidFill>
              <a:latin typeface="Courier New" panose="02070309020205020404" pitchFamily="49" charset="0"/>
              <a:cs typeface="Courier New" panose="02070309020205020404" pitchFamily="49" charset="0"/>
            </a:endParaRPr>
          </a:p>
          <a:p>
            <a:endParaRPr lang="en-US" sz="1250" noProof="1">
              <a:solidFill>
                <a:srgbClr val="3C3C3C"/>
              </a:solidFill>
              <a:latin typeface="Courier New" panose="02070309020205020404" pitchFamily="49" charset="0"/>
              <a:cs typeface="Courier New" panose="02070309020205020404" pitchFamily="49" charset="0"/>
            </a:endParaRPr>
          </a:p>
        </p:txBody>
      </p:sp>
      <p:sp>
        <p:nvSpPr>
          <p:cNvPr id="5" name="Rectangle 4"/>
          <p:cNvSpPr/>
          <p:nvPr/>
        </p:nvSpPr>
        <p:spPr bwMode="invGray">
          <a:xfrm>
            <a:off x="5213162" y="1250825"/>
            <a:ext cx="3281198"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250" b="1" dirty="0">
              <a:solidFill>
                <a:srgbClr val="3C3C3C"/>
              </a:solidFill>
              <a:latin typeface="Arial" panose="020B0604020202020204" pitchFamily="34" charset="0"/>
              <a:cs typeface="Arial" panose="020B0604020202020204" pitchFamily="34" charset="0"/>
            </a:endParaRPr>
          </a:p>
          <a:p>
            <a:r>
              <a:rPr lang="en-US" sz="1750" dirty="0">
                <a:solidFill>
                  <a:srgbClr val="3C3C3C"/>
                </a:solidFill>
              </a:rPr>
              <a:t>A variable file is a simple YAML file</a:t>
            </a:r>
          </a:p>
          <a:p>
            <a:endParaRPr lang="en-US" sz="1750" dirty="0">
              <a:solidFill>
                <a:srgbClr val="3C3C3C"/>
              </a:solidFill>
            </a:endParaRPr>
          </a:p>
          <a:p>
            <a:r>
              <a:rPr lang="en-US" sz="1750" dirty="0">
                <a:solidFill>
                  <a:srgbClr val="3C3C3C"/>
                </a:solidFill>
              </a:rPr>
              <a:t>Accessible from templates and playbooks</a:t>
            </a:r>
          </a:p>
          <a:p>
            <a:endParaRPr lang="en-US" sz="175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75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75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250" b="1" dirty="0">
              <a:solidFill>
                <a:schemeClr val="accent2"/>
              </a:solidFill>
              <a:latin typeface="Arial" panose="020B0604020202020204" pitchFamily="34" charset="0"/>
              <a:cs typeface="Arial" panose="020B0604020202020204" pitchFamily="34" charset="0"/>
            </a:endParaRPr>
          </a:p>
        </p:txBody>
      </p:sp>
      <p:sp>
        <p:nvSpPr>
          <p:cNvPr id="3" name="Rectangle 2"/>
          <p:cNvSpPr/>
          <p:nvPr/>
        </p:nvSpPr>
        <p:spPr>
          <a:xfrm>
            <a:off x="490577" y="1015079"/>
            <a:ext cx="5508994" cy="323165"/>
          </a:xfrm>
          <a:prstGeom prst="rect">
            <a:avLst/>
          </a:prstGeom>
        </p:spPr>
        <p:txBody>
          <a:bodyPr wrap="square">
            <a:spAutoFit/>
          </a:bodyPr>
          <a:lstStyle/>
          <a:p>
            <a:r>
              <a:rPr lang="en-US" sz="1500" dirty="0">
                <a:solidFill>
                  <a:srgbClr val="3C3C3C"/>
                </a:solidFill>
              </a:rPr>
              <a:t>A simple YAML file accessible from templates and playbooks</a:t>
            </a:r>
          </a:p>
        </p:txBody>
      </p:sp>
      <p:sp>
        <p:nvSpPr>
          <p:cNvPr id="7" name="Rectangle 6"/>
          <p:cNvSpPr/>
          <p:nvPr/>
        </p:nvSpPr>
        <p:spPr>
          <a:xfrm>
            <a:off x="5213162" y="1250825"/>
            <a:ext cx="1098451" cy="179752"/>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6311613" y="1250825"/>
            <a:ext cx="1084296" cy="179752"/>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7395909" y="1250825"/>
            <a:ext cx="1098451" cy="179752"/>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Tree>
    <p:extLst>
      <p:ext uri="{BB962C8B-B14F-4D97-AF65-F5344CB8AC3E}">
        <p14:creationId xmlns:p14="http://schemas.microsoft.com/office/powerpoint/2010/main" val="57177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2/ Variables associated with Groups and Hosts</a:t>
            </a:r>
            <a:endParaRPr lang="en-US" dirty="0"/>
          </a:p>
        </p:txBody>
      </p:sp>
      <p:sp>
        <p:nvSpPr>
          <p:cNvPr id="4" name="TextBox 3"/>
          <p:cNvSpPr txBox="1"/>
          <p:nvPr/>
        </p:nvSpPr>
        <p:spPr>
          <a:xfrm>
            <a:off x="284223" y="1090952"/>
            <a:ext cx="2991697" cy="3808735"/>
          </a:xfrm>
          <a:prstGeom prst="rect">
            <a:avLst/>
          </a:prstGeom>
          <a:ln w="9525"/>
        </p:spPr>
        <p:style>
          <a:lnRef idx="2">
            <a:schemeClr val="accent2"/>
          </a:lnRef>
          <a:fillRef idx="1">
            <a:schemeClr val="lt1"/>
          </a:fillRef>
          <a:effectRef idx="0">
            <a:schemeClr val="accent2"/>
          </a:effectRef>
          <a:fontRef idx="minor">
            <a:schemeClr val="dk1"/>
          </a:fontRef>
        </p:style>
        <p:txBody>
          <a:bodyPr wrap="square" lIns="114300" tIns="57150" rIns="114300" bIns="57150" rtlCol="0">
            <a:spAutoFit/>
          </a:bodyPr>
          <a:lstStyle/>
          <a:p>
            <a:r>
              <a:rPr lang="en-US" sz="1000" noProof="1">
                <a:solidFill>
                  <a:schemeClr val="accent2"/>
                </a:solidFill>
                <a:latin typeface="Courier New" panose="02070309020205020404" pitchFamily="49" charset="0"/>
                <a:cs typeface="Courier New" panose="02070309020205020404" pitchFamily="49" charset="0"/>
              </a:rPr>
              <a:t>|-- </a:t>
            </a:r>
            <a:r>
              <a:rPr lang="en-US" sz="1000" b="1" noProof="1">
                <a:solidFill>
                  <a:srgbClr val="FF0000"/>
                </a:solidFill>
                <a:latin typeface="Courier New" panose="02070309020205020404" pitchFamily="49" charset="0"/>
                <a:cs typeface="Courier New" panose="02070309020205020404" pitchFamily="49" charset="0"/>
              </a:rPr>
              <a:t>group_vars</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FF0000"/>
                </a:solidFill>
                <a:latin typeface="Courier New" panose="02070309020205020404" pitchFamily="49" charset="0"/>
                <a:cs typeface="Courier New" panose="02070309020205020404" pitchFamily="49" charset="0"/>
              </a:rPr>
              <a:t>leaf01</a:t>
            </a:r>
          </a:p>
          <a:p>
            <a:r>
              <a:rPr lang="en-US" sz="1000" noProof="1">
                <a:solidFill>
                  <a:schemeClr val="accent2"/>
                </a:solidFill>
                <a:latin typeface="Courier New" panose="02070309020205020404" pitchFamily="49" charset="0"/>
                <a:cs typeface="Courier New" panose="02070309020205020404" pitchFamily="49" charset="0"/>
              </a:rPr>
              <a:t>|   |   |-- file1.yaml</a:t>
            </a:r>
          </a:p>
          <a:p>
            <a:r>
              <a:rPr lang="en-US" sz="1000" noProof="1">
                <a:solidFill>
                  <a:schemeClr val="accent2"/>
                </a:solidFill>
                <a:latin typeface="Courier New" panose="02070309020205020404" pitchFamily="49" charset="0"/>
                <a:cs typeface="Courier New" panose="02070309020205020404" pitchFamily="49" charset="0"/>
              </a:rPr>
              <a:t>|   |   `-- file2.yml</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FF0000"/>
                </a:solidFill>
                <a:latin typeface="Courier New" panose="02070309020205020404" pitchFamily="49" charset="0"/>
                <a:cs typeface="Courier New" panose="02070309020205020404" pitchFamily="49" charset="0"/>
              </a:rPr>
              <a:t>leaf02</a:t>
            </a:r>
          </a:p>
          <a:p>
            <a:r>
              <a:rPr lang="en-US" sz="1000" noProof="1">
                <a:solidFill>
                  <a:schemeClr val="accent2"/>
                </a:solidFill>
                <a:latin typeface="Courier New" panose="02070309020205020404" pitchFamily="49" charset="0"/>
                <a:cs typeface="Courier New" panose="02070309020205020404" pitchFamily="49" charset="0"/>
              </a:rPr>
              <a:t>|   |   |-- file1.yaml</a:t>
            </a:r>
          </a:p>
          <a:p>
            <a:r>
              <a:rPr lang="en-US" sz="1000" noProof="1">
                <a:solidFill>
                  <a:schemeClr val="accent2"/>
                </a:solidFill>
                <a:latin typeface="Courier New" panose="02070309020205020404" pitchFamily="49" charset="0"/>
                <a:cs typeface="Courier New" panose="02070309020205020404" pitchFamily="49" charset="0"/>
              </a:rPr>
              <a:t>|   |   `-- file2.yml</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FF0000"/>
                </a:solidFill>
                <a:latin typeface="Courier New" panose="02070309020205020404" pitchFamily="49" charset="0"/>
                <a:cs typeface="Courier New" panose="02070309020205020404" pitchFamily="49" charset="0"/>
              </a:rPr>
              <a:t>spine</a:t>
            </a:r>
          </a:p>
          <a:p>
            <a:r>
              <a:rPr lang="en-US" sz="1000" noProof="1">
                <a:solidFill>
                  <a:schemeClr val="accent2"/>
                </a:solidFill>
                <a:latin typeface="Courier New" panose="02070309020205020404" pitchFamily="49" charset="0"/>
                <a:cs typeface="Courier New" panose="02070309020205020404" pitchFamily="49" charset="0"/>
              </a:rPr>
              <a:t>|   |   |-- </a:t>
            </a:r>
            <a:r>
              <a:rPr lang="en-US" sz="1000" noProof="1">
                <a:solidFill>
                  <a:srgbClr val="00B050"/>
                </a:solidFill>
                <a:latin typeface="Courier New" panose="02070309020205020404" pitchFamily="49" charset="0"/>
                <a:cs typeface="Courier New" panose="02070309020205020404" pitchFamily="49" charset="0"/>
              </a:rPr>
              <a:t>file1.yaml</a:t>
            </a:r>
          </a:p>
          <a:p>
            <a:r>
              <a:rPr lang="en-US" sz="1000" noProof="1">
                <a:solidFill>
                  <a:schemeClr val="accent2"/>
                </a:solidFill>
                <a:latin typeface="Courier New" panose="02070309020205020404" pitchFamily="49" charset="0"/>
                <a:cs typeface="Courier New" panose="02070309020205020404" pitchFamily="49" charset="0"/>
              </a:rPr>
              <a:t>|   |   `-- </a:t>
            </a:r>
            <a:r>
              <a:rPr lang="en-US" sz="1000" noProof="1">
                <a:solidFill>
                  <a:srgbClr val="00B050"/>
                </a:solidFill>
                <a:latin typeface="Courier New" panose="02070309020205020404" pitchFamily="49" charset="0"/>
                <a:cs typeface="Courier New" panose="02070309020205020404" pitchFamily="49" charset="0"/>
              </a:rPr>
              <a:t>file2.yml</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00B050"/>
                </a:solidFill>
                <a:latin typeface="Courier New" panose="02070309020205020404" pitchFamily="49" charset="0"/>
                <a:cs typeface="Courier New" panose="02070309020205020404" pitchFamily="49" charset="0"/>
              </a:rPr>
              <a:t>all.yaml</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00B050"/>
                </a:solidFill>
                <a:latin typeface="Courier New" panose="02070309020205020404" pitchFamily="49" charset="0"/>
                <a:cs typeface="Courier New" panose="02070309020205020404" pitchFamily="49" charset="0"/>
              </a:rPr>
              <a:t>qfx10000.yaml</a:t>
            </a:r>
          </a:p>
          <a:p>
            <a:r>
              <a:rPr lang="en-US" sz="1000" noProof="1">
                <a:solidFill>
                  <a:schemeClr val="accent2"/>
                </a:solidFill>
                <a:latin typeface="Courier New" panose="02070309020205020404" pitchFamily="49" charset="0"/>
                <a:cs typeface="Courier New" panose="02070309020205020404" pitchFamily="49" charset="0"/>
              </a:rPr>
              <a:t>|   `-- qfx5100.yaml</a:t>
            </a:r>
          </a:p>
          <a:p>
            <a:r>
              <a:rPr lang="en-US" sz="1000" noProof="1">
                <a:solidFill>
                  <a:schemeClr val="accent2"/>
                </a:solidFill>
                <a:latin typeface="Courier New" panose="02070309020205020404" pitchFamily="49" charset="0"/>
                <a:cs typeface="Courier New" panose="02070309020205020404" pitchFamily="49" charset="0"/>
              </a:rPr>
              <a:t>|-- </a:t>
            </a:r>
            <a:r>
              <a:rPr lang="en-US" sz="1000" b="1" noProof="1">
                <a:solidFill>
                  <a:srgbClr val="FF0000"/>
                </a:solidFill>
                <a:latin typeface="Courier New" panose="02070309020205020404" pitchFamily="49" charset="0"/>
                <a:cs typeface="Courier New" panose="02070309020205020404" pitchFamily="49" charset="0"/>
              </a:rPr>
              <a:t>host_vars</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FF0000"/>
                </a:solidFill>
                <a:latin typeface="Courier New" panose="02070309020205020404" pitchFamily="49" charset="0"/>
                <a:cs typeface="Courier New" panose="02070309020205020404" pitchFamily="49" charset="0"/>
              </a:rPr>
              <a:t>qfx10002-01</a:t>
            </a:r>
          </a:p>
          <a:p>
            <a:r>
              <a:rPr lang="en-US" sz="1000" noProof="1">
                <a:solidFill>
                  <a:schemeClr val="accent2"/>
                </a:solidFill>
                <a:latin typeface="Courier New" panose="02070309020205020404" pitchFamily="49" charset="0"/>
                <a:cs typeface="Courier New" panose="02070309020205020404" pitchFamily="49" charset="0"/>
              </a:rPr>
              <a:t>|   |   |-- </a:t>
            </a:r>
            <a:r>
              <a:rPr lang="en-US" sz="1000" noProof="1">
                <a:solidFill>
                  <a:srgbClr val="00B050"/>
                </a:solidFill>
                <a:latin typeface="Courier New" panose="02070309020205020404" pitchFamily="49" charset="0"/>
                <a:cs typeface="Courier New" panose="02070309020205020404" pitchFamily="49" charset="0"/>
              </a:rPr>
              <a:t>file1.yml</a:t>
            </a:r>
          </a:p>
          <a:p>
            <a:r>
              <a:rPr lang="en-US" sz="1000" noProof="1">
                <a:solidFill>
                  <a:schemeClr val="accent2"/>
                </a:solidFill>
                <a:latin typeface="Courier New" panose="02070309020205020404" pitchFamily="49" charset="0"/>
                <a:cs typeface="Courier New" panose="02070309020205020404" pitchFamily="49" charset="0"/>
              </a:rPr>
              <a:t>|   |   `-- </a:t>
            </a:r>
            <a:r>
              <a:rPr lang="en-US" sz="1000" noProof="1">
                <a:solidFill>
                  <a:srgbClr val="00B050"/>
                </a:solidFill>
                <a:latin typeface="Courier New" panose="02070309020205020404" pitchFamily="49" charset="0"/>
                <a:cs typeface="Courier New" panose="02070309020205020404" pitchFamily="49" charset="0"/>
              </a:rPr>
              <a:t>file2.yaml</a:t>
            </a:r>
          </a:p>
          <a:p>
            <a:r>
              <a:rPr lang="en-US" sz="1000" noProof="1">
                <a:solidFill>
                  <a:schemeClr val="accent2"/>
                </a:solidFill>
                <a:latin typeface="Courier New" panose="02070309020205020404" pitchFamily="49" charset="0"/>
                <a:cs typeface="Courier New" panose="02070309020205020404" pitchFamily="49" charset="0"/>
              </a:rPr>
              <a:t>|   |-- </a:t>
            </a:r>
            <a:r>
              <a:rPr lang="en-US" sz="1000" noProof="1">
                <a:solidFill>
                  <a:srgbClr val="FF0000"/>
                </a:solidFill>
                <a:latin typeface="Courier New" panose="02070309020205020404" pitchFamily="49" charset="0"/>
                <a:cs typeface="Courier New" panose="02070309020205020404" pitchFamily="49" charset="0"/>
              </a:rPr>
              <a:t>qfx5100-01</a:t>
            </a:r>
          </a:p>
          <a:p>
            <a:r>
              <a:rPr lang="en-US" sz="1000" noProof="1">
                <a:solidFill>
                  <a:schemeClr val="accent2"/>
                </a:solidFill>
                <a:latin typeface="Courier New" panose="02070309020205020404" pitchFamily="49" charset="0"/>
                <a:cs typeface="Courier New" panose="02070309020205020404" pitchFamily="49" charset="0"/>
              </a:rPr>
              <a:t>|   |   |-- file1.yml</a:t>
            </a:r>
          </a:p>
          <a:p>
            <a:r>
              <a:rPr lang="en-US" sz="1000" noProof="1">
                <a:solidFill>
                  <a:schemeClr val="accent2"/>
                </a:solidFill>
                <a:latin typeface="Courier New" panose="02070309020205020404" pitchFamily="49" charset="0"/>
                <a:cs typeface="Courier New" panose="02070309020205020404" pitchFamily="49" charset="0"/>
              </a:rPr>
              <a:t>|   |   `-- file2.yaml</a:t>
            </a:r>
          </a:p>
          <a:p>
            <a:r>
              <a:rPr lang="en-US" sz="1000" noProof="1">
                <a:solidFill>
                  <a:schemeClr val="accent2"/>
                </a:solidFill>
                <a:latin typeface="Courier New" panose="02070309020205020404" pitchFamily="49" charset="0"/>
                <a:cs typeface="Courier New" panose="02070309020205020404" pitchFamily="49" charset="0"/>
              </a:rPr>
              <a:t>[…]</a:t>
            </a:r>
          </a:p>
          <a:p>
            <a:r>
              <a:rPr lang="en-US" sz="1000" noProof="1">
                <a:solidFill>
                  <a:schemeClr val="accent2"/>
                </a:solidFill>
                <a:latin typeface="Courier New" panose="02070309020205020404" pitchFamily="49" charset="0"/>
                <a:cs typeface="Courier New" panose="02070309020205020404" pitchFamily="49" charset="0"/>
              </a:rPr>
              <a:t>|   `-- qfx5100-05.yml</a:t>
            </a:r>
          </a:p>
          <a:p>
            <a:r>
              <a:rPr lang="en-US" sz="1000" noProof="1">
                <a:solidFill>
                  <a:schemeClr val="accent2"/>
                </a:solidFill>
                <a:latin typeface="Courier New" panose="02070309020205020404" pitchFamily="49" charset="0"/>
                <a:cs typeface="Courier New" panose="02070309020205020404" pitchFamily="49" charset="0"/>
              </a:rPr>
              <a:t>|   `-- qfx5100-06.yml</a:t>
            </a:r>
          </a:p>
          <a:p>
            <a:endParaRPr lang="en-US" sz="1000" noProof="1">
              <a:solidFill>
                <a:schemeClr val="accent2"/>
              </a:solidFill>
              <a:latin typeface="Courier New" panose="02070309020205020404" pitchFamily="49" charset="0"/>
              <a:cs typeface="Courier New" panose="02070309020205020404" pitchFamily="49" charset="0"/>
            </a:endParaRPr>
          </a:p>
        </p:txBody>
      </p:sp>
      <p:sp>
        <p:nvSpPr>
          <p:cNvPr id="5" name="Rectangle 4"/>
          <p:cNvSpPr/>
          <p:nvPr/>
        </p:nvSpPr>
        <p:spPr bwMode="invGray">
          <a:xfrm>
            <a:off x="4480152" y="1250825"/>
            <a:ext cx="4014208"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dirty="0">
                <a:solidFill>
                  <a:srgbClr val="3C3C3C"/>
                </a:solidFill>
                <a:latin typeface="Arial" panose="020B0604020202020204" pitchFamily="34" charset="0"/>
                <a:cs typeface="Arial" panose="020B0604020202020204" pitchFamily="34" charset="0"/>
              </a:rPr>
              <a:t>One or multiple variable files possible per </a:t>
            </a:r>
          </a:p>
          <a:p>
            <a:pPr marL="214313" indent="-214313">
              <a:buFont typeface="Arial" panose="020B0604020202020204" pitchFamily="34" charset="0"/>
              <a:buChar char="•"/>
            </a:pPr>
            <a:r>
              <a:rPr lang="en-US" sz="1500" dirty="0">
                <a:solidFill>
                  <a:srgbClr val="3C3C3C"/>
                </a:solidFill>
                <a:latin typeface="Arial" panose="020B0604020202020204" pitchFamily="34" charset="0"/>
                <a:cs typeface="Arial" panose="020B0604020202020204" pitchFamily="34" charset="0"/>
              </a:rPr>
              <a:t>Host</a:t>
            </a:r>
          </a:p>
          <a:p>
            <a:pPr marL="214313" indent="-214313">
              <a:buFont typeface="Arial" panose="020B0604020202020204" pitchFamily="34" charset="0"/>
              <a:buChar char="•"/>
            </a:pPr>
            <a:r>
              <a:rPr lang="en-US" sz="1500" dirty="0">
                <a:solidFill>
                  <a:srgbClr val="3C3C3C"/>
                </a:solidFill>
                <a:latin typeface="Arial" panose="020B0604020202020204" pitchFamily="34" charset="0"/>
                <a:cs typeface="Arial" panose="020B0604020202020204" pitchFamily="34" charset="0"/>
              </a:rPr>
              <a:t>Group</a:t>
            </a:r>
          </a:p>
          <a:p>
            <a:pPr marL="214313" indent="-214313">
              <a:buFont typeface="Arial" panose="020B0604020202020204" pitchFamily="34" charset="0"/>
              <a:buChar char="•"/>
            </a:pPr>
            <a:endParaRPr lang="en-US" sz="1500" dirty="0">
              <a:solidFill>
                <a:srgbClr val="3C3C3C"/>
              </a:solidFill>
              <a:latin typeface="Arial" panose="020B0604020202020204" pitchFamily="34" charset="0"/>
              <a:cs typeface="Arial" panose="020B0604020202020204" pitchFamily="34" charset="0"/>
            </a:endParaRPr>
          </a:p>
          <a:p>
            <a:r>
              <a:rPr lang="en-US" sz="1500" dirty="0">
                <a:solidFill>
                  <a:srgbClr val="3C3C3C"/>
                </a:solidFill>
                <a:latin typeface="Arial" panose="020B0604020202020204" pitchFamily="34" charset="0"/>
                <a:cs typeface="Arial" panose="020B0604020202020204" pitchFamily="34" charset="0"/>
              </a:rPr>
              <a:t>Very flexible</a:t>
            </a:r>
          </a:p>
          <a:p>
            <a:endParaRPr lang="en-US" sz="1500" dirty="0">
              <a:solidFill>
                <a:srgbClr val="3C3C3C"/>
              </a:solidFill>
              <a:latin typeface="Arial" panose="020B0604020202020204" pitchFamily="34" charset="0"/>
              <a:cs typeface="Arial" panose="020B0604020202020204" pitchFamily="34" charset="0"/>
            </a:endParaRPr>
          </a:p>
          <a:p>
            <a:r>
              <a:rPr lang="en-US" sz="1500" dirty="0">
                <a:solidFill>
                  <a:srgbClr val="3C3C3C"/>
                </a:solidFill>
                <a:latin typeface="Arial" panose="020B0604020202020204" pitchFamily="34" charset="0"/>
                <a:cs typeface="Arial" panose="020B0604020202020204" pitchFamily="34" charset="0"/>
              </a:rPr>
              <a:t>Variables can also be defined in inventory</a:t>
            </a: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p:txBody>
      </p:sp>
      <p:grpSp>
        <p:nvGrpSpPr>
          <p:cNvPr id="6" name="Group 5"/>
          <p:cNvGrpSpPr/>
          <p:nvPr/>
        </p:nvGrpSpPr>
        <p:grpSpPr>
          <a:xfrm>
            <a:off x="4480153" y="1188595"/>
            <a:ext cx="4014207" cy="189128"/>
            <a:chOff x="7658101" y="1901752"/>
            <a:chExt cx="5932874" cy="335262"/>
          </a:xfrm>
        </p:grpSpPr>
        <p:sp>
          <p:nvSpPr>
            <p:cNvPr id="8" name="Rectangle 7"/>
            <p:cNvSpPr/>
            <p:nvPr/>
          </p:nvSpPr>
          <p:spPr>
            <a:xfrm>
              <a:off x="7658101" y="1901752"/>
              <a:ext cx="5932874" cy="335262"/>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584871" y="1901752"/>
              <a:ext cx="4006104" cy="335262"/>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11511642" y="1901752"/>
              <a:ext cx="2079333" cy="335262"/>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grpSp>
    </p:spTree>
    <p:extLst>
      <p:ext uri="{BB962C8B-B14F-4D97-AF65-F5344CB8AC3E}">
        <p14:creationId xmlns:p14="http://schemas.microsoft.com/office/powerpoint/2010/main" val="199961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2466"/>
            <a:ext cx="5978013" cy="1761729"/>
          </a:xfrm>
        </p:spPr>
        <p:txBody>
          <a:bodyPr/>
          <a:lstStyle/>
          <a:p>
            <a:r>
              <a:rPr lang="en-US" dirty="0" smtClean="0"/>
              <a:t>Network Automation Landscape</a:t>
            </a:r>
            <a:endParaRPr lang="en-US" dirty="0"/>
          </a:p>
        </p:txBody>
      </p:sp>
    </p:spTree>
    <p:extLst>
      <p:ext uri="{BB962C8B-B14F-4D97-AF65-F5344CB8AC3E}">
        <p14:creationId xmlns:p14="http://schemas.microsoft.com/office/powerpoint/2010/main" val="12157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Generate configuration with Template</a:t>
            </a:r>
            <a:endParaRPr lang="en-US" dirty="0"/>
          </a:p>
        </p:txBody>
      </p:sp>
      <p:sp>
        <p:nvSpPr>
          <p:cNvPr id="34" name="Document 5"/>
          <p:cNvSpPr/>
          <p:nvPr/>
        </p:nvSpPr>
        <p:spPr>
          <a:xfrm>
            <a:off x="2812238" y="1112149"/>
            <a:ext cx="3938606" cy="3901068"/>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750" dirty="0">
                <a:latin typeface="Courier" charset="0"/>
                <a:ea typeface="Courier" charset="0"/>
                <a:cs typeface="Courier" charset="0"/>
              </a:rPr>
              <a:t>system {</a:t>
            </a:r>
          </a:p>
          <a:p>
            <a:r>
              <a:rPr lang="en-US" sz="750" dirty="0">
                <a:latin typeface="Courier" charset="0"/>
                <a:ea typeface="Courier" charset="0"/>
                <a:cs typeface="Courier" charset="0"/>
              </a:rPr>
              <a:t>	host-name </a:t>
            </a:r>
            <a:r>
              <a:rPr lang="en-US" sz="750" b="1" dirty="0">
                <a:solidFill>
                  <a:srgbClr val="FF0000"/>
                </a:solidFill>
                <a:latin typeface="Courier" charset="0"/>
                <a:ea typeface="Courier" charset="0"/>
                <a:cs typeface="Courier" charset="0"/>
              </a:rPr>
              <a:t>{{ </a:t>
            </a:r>
            <a:r>
              <a:rPr lang="en-US" sz="750" b="1" dirty="0" err="1">
                <a:solidFill>
                  <a:srgbClr val="FF0000"/>
                </a:solidFill>
                <a:latin typeface="Courier" charset="0"/>
                <a:ea typeface="Courier" charset="0"/>
                <a:cs typeface="Courier" charset="0"/>
              </a:rPr>
              <a:t>inventory_hostname</a:t>
            </a:r>
            <a:r>
              <a:rPr lang="en-US" sz="750" b="1" dirty="0">
                <a:solidFill>
                  <a:srgbClr val="FF0000"/>
                </a:solidFill>
                <a:latin typeface="Courier" charset="0"/>
                <a:ea typeface="Courier" charset="0"/>
                <a:cs typeface="Courier" charset="0"/>
              </a:rPr>
              <a:t> }};</a:t>
            </a:r>
            <a:endParaRPr lang="en-US" sz="750" b="1" dirty="0">
              <a:solidFill>
                <a:srgbClr val="FFC000"/>
              </a:solidFill>
              <a:latin typeface="Courier" charset="0"/>
              <a:ea typeface="Courier" charset="0"/>
              <a:cs typeface="Courier" charset="0"/>
            </a:endParaRPr>
          </a:p>
          <a:p>
            <a:r>
              <a:rPr lang="en-US" sz="750" dirty="0">
                <a:latin typeface="Courier" charset="0"/>
                <a:ea typeface="Courier" charset="0"/>
                <a:cs typeface="Courier" charset="0"/>
              </a:rPr>
              <a:t>      root-authentication {</a:t>
            </a:r>
          </a:p>
          <a:p>
            <a:r>
              <a:rPr lang="en-US" sz="750" dirty="0">
                <a:latin typeface="Courier" charset="0"/>
                <a:ea typeface="Courier" charset="0"/>
                <a:cs typeface="Courier" charset="0"/>
              </a:rPr>
              <a:t>      	encrypted-password </a:t>
            </a:r>
            <a:r>
              <a:rPr lang="en-US" sz="750" b="1" dirty="0">
                <a:solidFill>
                  <a:srgbClr val="FFC000"/>
                </a:solidFill>
                <a:latin typeface="Courier" charset="0"/>
                <a:ea typeface="Courier" charset="0"/>
                <a:cs typeface="Courier" charset="0"/>
              </a:rPr>
              <a:t>"{{ </a:t>
            </a:r>
            <a:r>
              <a:rPr lang="en-US" sz="750" b="1" dirty="0" err="1">
                <a:solidFill>
                  <a:srgbClr val="FFC000"/>
                </a:solidFill>
                <a:latin typeface="Courier" charset="0"/>
                <a:ea typeface="Courier" charset="0"/>
                <a:cs typeface="Courier" charset="0"/>
              </a:rPr>
              <a:t>global.root_hash</a:t>
            </a:r>
            <a:r>
              <a:rPr lang="en-US" sz="750" b="1" dirty="0">
                <a:solidFill>
                  <a:srgbClr val="FFC000"/>
                </a:solidFill>
                <a:latin typeface="Courier" charset="0"/>
                <a:ea typeface="Courier" charset="0"/>
                <a:cs typeface="Courier" charset="0"/>
              </a:rPr>
              <a:t> }}</a:t>
            </a:r>
            <a:r>
              <a:rPr lang="en-US" sz="750" dirty="0">
                <a:latin typeface="Courier" charset="0"/>
                <a:ea typeface="Courier" charset="0"/>
                <a:cs typeface="Courier" charset="0"/>
              </a:rPr>
              <a:t>";</a:t>
            </a:r>
          </a:p>
          <a:p>
            <a:r>
              <a:rPr lang="en-US" sz="750" dirty="0">
                <a:latin typeface="Courier" charset="0"/>
                <a:ea typeface="Courier" charset="0"/>
                <a:cs typeface="Courier" charset="0"/>
              </a:rPr>
              <a:t>      }</a:t>
            </a:r>
          </a:p>
          <a:p>
            <a:r>
              <a:rPr lang="en-US" sz="750" dirty="0">
                <a:latin typeface="Courier" charset="0"/>
                <a:ea typeface="Courier" charset="0"/>
                <a:cs typeface="Courier" charset="0"/>
              </a:rPr>
              <a:t>}</a:t>
            </a:r>
          </a:p>
          <a:p>
            <a:r>
              <a:rPr lang="en-US" sz="750" dirty="0">
                <a:latin typeface="Courier" charset="0"/>
                <a:ea typeface="Courier" charset="0"/>
                <a:cs typeface="Courier" charset="0"/>
              </a:rPr>
              <a:t>interfaces {</a:t>
            </a:r>
          </a:p>
          <a:p>
            <a:r>
              <a:rPr lang="en-US" sz="750" dirty="0">
                <a:latin typeface="Courier" charset="0"/>
                <a:ea typeface="Courier" charset="0"/>
                <a:cs typeface="Courier" charset="0"/>
              </a:rPr>
              <a:t>   </a:t>
            </a:r>
            <a:r>
              <a:rPr lang="en-US" sz="750" b="1" dirty="0">
                <a:solidFill>
                  <a:srgbClr val="00B050"/>
                </a:solidFill>
                <a:latin typeface="Courier" charset="0"/>
                <a:ea typeface="Courier" charset="0"/>
                <a:cs typeface="Courier" charset="0"/>
              </a:rPr>
              <a:t>{{ </a:t>
            </a:r>
            <a:r>
              <a:rPr lang="en-US" sz="750" b="1" dirty="0" err="1">
                <a:solidFill>
                  <a:srgbClr val="00B050"/>
                </a:solidFill>
                <a:latin typeface="Courier" charset="0"/>
                <a:ea typeface="Courier" charset="0"/>
                <a:cs typeface="Courier" charset="0"/>
              </a:rPr>
              <a:t>mgmt_interface</a:t>
            </a:r>
            <a:r>
              <a:rPr lang="en-US" sz="750" b="1" dirty="0">
                <a:solidFill>
                  <a:srgbClr val="00B050"/>
                </a:solidFill>
                <a:latin typeface="Courier" charset="0"/>
                <a:ea typeface="Courier" charset="0"/>
                <a:cs typeface="Courier" charset="0"/>
              </a:rPr>
              <a:t> }} </a:t>
            </a:r>
            <a:r>
              <a:rPr lang="en-US" sz="750" dirty="0">
                <a:latin typeface="Courier" charset="0"/>
                <a:ea typeface="Courier" charset="0"/>
                <a:cs typeface="Courier" charset="0"/>
              </a:rPr>
              <a:t>{</a:t>
            </a:r>
          </a:p>
          <a:p>
            <a:r>
              <a:rPr lang="en-US" sz="750" dirty="0">
                <a:latin typeface="Courier" charset="0"/>
                <a:ea typeface="Courier" charset="0"/>
                <a:cs typeface="Courier" charset="0"/>
              </a:rPr>
              <a:t>      unit 0 {</a:t>
            </a:r>
          </a:p>
          <a:p>
            <a:r>
              <a:rPr lang="en-US" sz="750" dirty="0">
                <a:latin typeface="Courier" charset="0"/>
                <a:ea typeface="Courier" charset="0"/>
                <a:cs typeface="Courier" charset="0"/>
              </a:rPr>
              <a:t>      	family </a:t>
            </a:r>
            <a:r>
              <a:rPr lang="en-US" sz="750" dirty="0" err="1">
                <a:latin typeface="Courier" charset="0"/>
                <a:ea typeface="Courier" charset="0"/>
                <a:cs typeface="Courier" charset="0"/>
              </a:rPr>
              <a:t>inet</a:t>
            </a:r>
            <a:r>
              <a:rPr lang="en-US" sz="750" dirty="0">
                <a:latin typeface="Courier" charset="0"/>
                <a:ea typeface="Courier" charset="0"/>
                <a:cs typeface="Courier" charset="0"/>
              </a:rPr>
              <a:t> {</a:t>
            </a:r>
          </a:p>
          <a:p>
            <a:r>
              <a:rPr lang="en-US" sz="750" dirty="0">
                <a:latin typeface="Courier" charset="0"/>
                <a:ea typeface="Courier" charset="0"/>
                <a:cs typeface="Courier" charset="0"/>
              </a:rPr>
              <a:t>            	address </a:t>
            </a:r>
            <a:r>
              <a:rPr lang="en-US" sz="750" b="1" dirty="0">
                <a:solidFill>
                  <a:schemeClr val="accent1">
                    <a:lumMod val="75000"/>
                  </a:schemeClr>
                </a:solidFill>
                <a:latin typeface="Courier" charset="0"/>
                <a:ea typeface="Courier" charset="0"/>
                <a:cs typeface="Courier" charset="0"/>
              </a:rPr>
              <a:t>{{ </a:t>
            </a:r>
            <a:r>
              <a:rPr lang="en-US" sz="750" b="1" dirty="0" err="1">
                <a:solidFill>
                  <a:schemeClr val="accent1">
                    <a:lumMod val="75000"/>
                  </a:schemeClr>
                </a:solidFill>
                <a:latin typeface="Courier" charset="0"/>
                <a:ea typeface="Courier" charset="0"/>
                <a:cs typeface="Courier" charset="0"/>
              </a:rPr>
              <a:t>host.mgmt.ip</a:t>
            </a:r>
            <a:r>
              <a:rPr lang="en-US" sz="750" b="1" dirty="0">
                <a:solidFill>
                  <a:schemeClr val="accent1">
                    <a:lumMod val="75000"/>
                  </a:schemeClr>
                </a:solidFill>
                <a:latin typeface="Courier" charset="0"/>
                <a:ea typeface="Courier" charset="0"/>
                <a:cs typeface="Courier" charset="0"/>
              </a:rPr>
              <a:t> }}/</a:t>
            </a:r>
            <a:r>
              <a:rPr lang="en-US" sz="750" b="1" dirty="0">
                <a:solidFill>
                  <a:schemeClr val="accent2"/>
                </a:solidFill>
                <a:latin typeface="Courier" charset="0"/>
                <a:ea typeface="Courier" charset="0"/>
                <a:cs typeface="Courier" charset="0"/>
              </a:rPr>
              <a:t>{{ </a:t>
            </a:r>
            <a:r>
              <a:rPr lang="en-US" sz="750" b="1" dirty="0" err="1">
                <a:solidFill>
                  <a:schemeClr val="accent2"/>
                </a:solidFill>
                <a:latin typeface="Courier" charset="0"/>
                <a:ea typeface="Courier" charset="0"/>
                <a:cs typeface="Courier" charset="0"/>
              </a:rPr>
              <a:t>host.mgmt.mask</a:t>
            </a:r>
            <a:r>
              <a:rPr lang="en-US" sz="750" b="1" dirty="0">
                <a:solidFill>
                  <a:schemeClr val="accent2"/>
                </a:solidFill>
                <a:latin typeface="Courier" charset="0"/>
                <a:ea typeface="Courier" charset="0"/>
                <a:cs typeface="Courier" charset="0"/>
              </a:rPr>
              <a:t> }}</a:t>
            </a:r>
            <a:r>
              <a:rPr lang="en-US" sz="750" dirty="0">
                <a:solidFill>
                  <a:schemeClr val="accent2"/>
                </a:solidFill>
                <a:latin typeface="Courier" charset="0"/>
                <a:ea typeface="Courier" charset="0"/>
                <a:cs typeface="Courier" charset="0"/>
              </a:rPr>
              <a:t>;</a:t>
            </a:r>
          </a:p>
          <a:p>
            <a:r>
              <a:rPr lang="en-US" sz="750" dirty="0">
                <a:latin typeface="Courier" charset="0"/>
                <a:ea typeface="Courier" charset="0"/>
                <a:cs typeface="Courier" charset="0"/>
              </a:rPr>
              <a:t>          }</a:t>
            </a:r>
          </a:p>
          <a:p>
            <a:r>
              <a:rPr lang="en-US" sz="750" dirty="0">
                <a:latin typeface="Courier" charset="0"/>
                <a:ea typeface="Courier" charset="0"/>
                <a:cs typeface="Courier" charset="0"/>
              </a:rPr>
              <a:t>      }     </a:t>
            </a:r>
          </a:p>
          <a:p>
            <a:r>
              <a:rPr lang="en-US" sz="750" dirty="0">
                <a:latin typeface="Courier" charset="0"/>
                <a:ea typeface="Courier" charset="0"/>
                <a:cs typeface="Courier" charset="0"/>
              </a:rPr>
              <a:t>   }</a:t>
            </a:r>
          </a:p>
          <a:p>
            <a:r>
              <a:rPr lang="en-US" sz="750" b="1" dirty="0">
                <a:solidFill>
                  <a:srgbClr val="3C3C3C"/>
                </a:solidFill>
                <a:latin typeface="Courier" charset="0"/>
                <a:ea typeface="Courier" charset="0"/>
                <a:cs typeface="Courier" charset="0"/>
              </a:rPr>
              <a:t>{% for interface in </a:t>
            </a:r>
            <a:r>
              <a:rPr lang="en-US" sz="750" b="1" dirty="0" err="1">
                <a:solidFill>
                  <a:srgbClr val="3C3C3C"/>
                </a:solidFill>
                <a:latin typeface="Courier" charset="0"/>
                <a:ea typeface="Courier" charset="0"/>
                <a:cs typeface="Courier" charset="0"/>
              </a:rPr>
              <a:t>ospf.interfaces</a:t>
            </a:r>
            <a:r>
              <a:rPr lang="en-US" sz="750" b="1" dirty="0">
                <a:solidFill>
                  <a:srgbClr val="3C3C3C"/>
                </a:solidFill>
                <a:latin typeface="Courier" charset="0"/>
                <a:ea typeface="Courier" charset="0"/>
                <a:cs typeface="Courier" charset="0"/>
              </a:rPr>
              <a:t> %}</a:t>
            </a:r>
          </a:p>
          <a:p>
            <a:r>
              <a:rPr lang="en-US" sz="750" dirty="0">
                <a:latin typeface="Courier" charset="0"/>
                <a:ea typeface="Courier" charset="0"/>
                <a:cs typeface="Courier" charset="0"/>
              </a:rPr>
              <a:t>	</a:t>
            </a:r>
            <a:r>
              <a:rPr lang="en-US" sz="750" b="1" dirty="0">
                <a:solidFill>
                  <a:schemeClr val="accent1">
                    <a:lumMod val="75000"/>
                  </a:schemeClr>
                </a:solidFill>
                <a:latin typeface="Courier" charset="0"/>
                <a:ea typeface="Courier" charset="0"/>
                <a:cs typeface="Courier" charset="0"/>
              </a:rPr>
              <a:t>{{ interface }} </a:t>
            </a:r>
            <a:r>
              <a:rPr lang="en-US" sz="750" dirty="0">
                <a:latin typeface="Courier" charset="0"/>
                <a:ea typeface="Courier" charset="0"/>
                <a:cs typeface="Courier" charset="0"/>
              </a:rPr>
              <a:t>{</a:t>
            </a:r>
          </a:p>
          <a:p>
            <a:r>
              <a:rPr lang="en-US" sz="750" dirty="0">
                <a:latin typeface="Courier" charset="0"/>
                <a:ea typeface="Courier" charset="0"/>
                <a:cs typeface="Courier" charset="0"/>
              </a:rPr>
              <a:t>	   unit 0 {</a:t>
            </a:r>
          </a:p>
          <a:p>
            <a:r>
              <a:rPr lang="en-US" sz="750" dirty="0">
                <a:latin typeface="Courier" charset="0"/>
                <a:ea typeface="Courier" charset="0"/>
                <a:cs typeface="Courier" charset="0"/>
              </a:rPr>
              <a:t>      	family </a:t>
            </a:r>
            <a:r>
              <a:rPr lang="en-US" sz="750" dirty="0" err="1">
                <a:latin typeface="Courier" charset="0"/>
                <a:ea typeface="Courier" charset="0"/>
                <a:cs typeface="Courier" charset="0"/>
              </a:rPr>
              <a:t>inet</a:t>
            </a:r>
            <a:r>
              <a:rPr lang="en-US" sz="750" dirty="0">
                <a:latin typeface="Courier" charset="0"/>
                <a:ea typeface="Courier" charset="0"/>
                <a:cs typeface="Courier" charset="0"/>
              </a:rPr>
              <a:t> {</a:t>
            </a:r>
          </a:p>
          <a:p>
            <a:r>
              <a:rPr lang="en-US" sz="750" dirty="0">
                <a:latin typeface="Courier" charset="0"/>
                <a:ea typeface="Courier" charset="0"/>
                <a:cs typeface="Courier" charset="0"/>
              </a:rPr>
              <a:t>          		address </a:t>
            </a:r>
            <a:r>
              <a:rPr lang="en-US" sz="750" b="1" dirty="0">
                <a:solidFill>
                  <a:schemeClr val="accent1">
                    <a:lumMod val="75000"/>
                  </a:schemeClr>
                </a:solidFill>
                <a:latin typeface="Courier" charset="0"/>
                <a:ea typeface="Courier" charset="0"/>
                <a:cs typeface="Courier" charset="0"/>
              </a:rPr>
              <a:t>{{</a:t>
            </a:r>
            <a:r>
              <a:rPr lang="en-US" sz="750" b="1" dirty="0" err="1">
                <a:solidFill>
                  <a:schemeClr val="accent1">
                    <a:lumMod val="75000"/>
                  </a:schemeClr>
                </a:solidFill>
                <a:latin typeface="Courier" charset="0"/>
                <a:ea typeface="Courier" charset="0"/>
                <a:cs typeface="Courier" charset="0"/>
              </a:rPr>
              <a:t>interface.ip</a:t>
            </a:r>
            <a:r>
              <a:rPr lang="en-US" sz="750" b="1" dirty="0">
                <a:solidFill>
                  <a:schemeClr val="accent1">
                    <a:lumMod val="75000"/>
                  </a:schemeClr>
                </a:solidFill>
                <a:latin typeface="Courier" charset="0"/>
                <a:ea typeface="Courier" charset="0"/>
                <a:cs typeface="Courier" charset="0"/>
              </a:rPr>
              <a:t> }}/{{</a:t>
            </a:r>
            <a:r>
              <a:rPr lang="en-US" sz="750" b="1" dirty="0" err="1">
                <a:solidFill>
                  <a:schemeClr val="accent1">
                    <a:lumMod val="75000"/>
                  </a:schemeClr>
                </a:solidFill>
                <a:latin typeface="Courier" charset="0"/>
                <a:ea typeface="Courier" charset="0"/>
                <a:cs typeface="Courier" charset="0"/>
              </a:rPr>
              <a:t>interface.mask</a:t>
            </a:r>
            <a:r>
              <a:rPr lang="en-US" sz="750" b="1" dirty="0">
                <a:solidFill>
                  <a:schemeClr val="accent1">
                    <a:lumMod val="75000"/>
                  </a:schemeClr>
                </a:solidFill>
                <a:latin typeface="Courier" charset="0"/>
                <a:ea typeface="Courier" charset="0"/>
                <a:cs typeface="Courier" charset="0"/>
              </a:rPr>
              <a:t> }}</a:t>
            </a:r>
            <a:r>
              <a:rPr lang="en-US" sz="750" dirty="0">
                <a:solidFill>
                  <a:schemeClr val="accent1">
                    <a:lumMod val="75000"/>
                  </a:schemeClr>
                </a:solidFill>
                <a:latin typeface="Courier" charset="0"/>
                <a:ea typeface="Courier" charset="0"/>
                <a:cs typeface="Courier" charset="0"/>
              </a:rPr>
              <a:t>;</a:t>
            </a:r>
          </a:p>
          <a:p>
            <a:r>
              <a:rPr lang="en-US" sz="750" dirty="0">
                <a:latin typeface="Courier" charset="0"/>
                <a:ea typeface="Courier" charset="0"/>
                <a:cs typeface="Courier" charset="0"/>
              </a:rPr>
              <a:t>         	}</a:t>
            </a:r>
          </a:p>
          <a:p>
            <a:r>
              <a:rPr lang="en-US" sz="750" dirty="0">
                <a:latin typeface="Courier" charset="0"/>
                <a:ea typeface="Courier" charset="0"/>
                <a:cs typeface="Courier" charset="0"/>
              </a:rPr>
              <a:t>         } </a:t>
            </a:r>
          </a:p>
          <a:p>
            <a:r>
              <a:rPr lang="en-US" sz="750" dirty="0">
                <a:latin typeface="Courier" charset="0"/>
                <a:ea typeface="Courier" charset="0"/>
                <a:cs typeface="Courier" charset="0"/>
              </a:rPr>
              <a:t>	}</a:t>
            </a:r>
          </a:p>
          <a:p>
            <a:r>
              <a:rPr lang="en-US" sz="750" b="1" dirty="0">
                <a:solidFill>
                  <a:srgbClr val="3C3C3C"/>
                </a:solidFill>
                <a:latin typeface="Courier" charset="0"/>
                <a:ea typeface="Courier" charset="0"/>
                <a:cs typeface="Courier" charset="0"/>
              </a:rPr>
              <a:t>{% </a:t>
            </a:r>
            <a:r>
              <a:rPr lang="en-US" sz="750" b="1" dirty="0" err="1">
                <a:solidFill>
                  <a:srgbClr val="3C3C3C"/>
                </a:solidFill>
                <a:latin typeface="Courier" charset="0"/>
                <a:ea typeface="Courier" charset="0"/>
                <a:cs typeface="Courier" charset="0"/>
              </a:rPr>
              <a:t>endfor</a:t>
            </a:r>
            <a:r>
              <a:rPr lang="en-US" sz="750" b="1" dirty="0">
                <a:solidFill>
                  <a:srgbClr val="3C3C3C"/>
                </a:solidFill>
                <a:latin typeface="Courier" charset="0"/>
                <a:ea typeface="Courier" charset="0"/>
                <a:cs typeface="Courier" charset="0"/>
              </a:rPr>
              <a:t> %}</a:t>
            </a:r>
          </a:p>
          <a:p>
            <a:r>
              <a:rPr lang="en-US" sz="750" dirty="0">
                <a:latin typeface="Courier" charset="0"/>
                <a:ea typeface="Courier" charset="0"/>
                <a:cs typeface="Courier" charset="0"/>
              </a:rPr>
              <a:t>}</a:t>
            </a:r>
          </a:p>
          <a:p>
            <a:endParaRPr lang="en-US" sz="750" dirty="0">
              <a:latin typeface="Courier" charset="0"/>
              <a:ea typeface="Courier" charset="0"/>
              <a:cs typeface="Courier" charset="0"/>
            </a:endParaRPr>
          </a:p>
          <a:p>
            <a:r>
              <a:rPr lang="en-US" sz="750" dirty="0">
                <a:latin typeface="Courier" charset="0"/>
                <a:ea typeface="Courier" charset="0"/>
                <a:cs typeface="Courier" charset="0"/>
              </a:rPr>
              <a:t>protocols {    </a:t>
            </a:r>
          </a:p>
          <a:p>
            <a:r>
              <a:rPr lang="en-US" sz="750" dirty="0">
                <a:latin typeface="Courier" charset="0"/>
                <a:ea typeface="Courier" charset="0"/>
                <a:cs typeface="Courier" charset="0"/>
              </a:rPr>
              <a:t>	</a:t>
            </a:r>
            <a:r>
              <a:rPr lang="en-US" sz="750" dirty="0" err="1">
                <a:latin typeface="Courier" charset="0"/>
                <a:ea typeface="Courier" charset="0"/>
                <a:cs typeface="Courier" charset="0"/>
              </a:rPr>
              <a:t>ospf</a:t>
            </a:r>
            <a:r>
              <a:rPr lang="en-US" sz="750" dirty="0">
                <a:latin typeface="Courier" charset="0"/>
                <a:ea typeface="Courier" charset="0"/>
                <a:cs typeface="Courier" charset="0"/>
              </a:rPr>
              <a:t> {        </a:t>
            </a:r>
          </a:p>
          <a:p>
            <a:r>
              <a:rPr lang="en-US" sz="750" dirty="0">
                <a:latin typeface="Courier" charset="0"/>
                <a:ea typeface="Courier" charset="0"/>
                <a:cs typeface="Courier" charset="0"/>
              </a:rPr>
              <a:t>		area 0.0.0.0 {</a:t>
            </a:r>
          </a:p>
          <a:p>
            <a:r>
              <a:rPr lang="en-US" sz="750" b="1" dirty="0">
                <a:solidFill>
                  <a:srgbClr val="3C3C3C"/>
                </a:solidFill>
                <a:latin typeface="Courier" charset="0"/>
                <a:ea typeface="Courier" charset="0"/>
                <a:cs typeface="Courier" charset="0"/>
              </a:rPr>
              <a:t>{% for interface in </a:t>
            </a:r>
            <a:r>
              <a:rPr lang="en-US" sz="750" b="1" dirty="0" err="1">
                <a:solidFill>
                  <a:srgbClr val="3C3C3C"/>
                </a:solidFill>
                <a:latin typeface="Courier" charset="0"/>
                <a:ea typeface="Courier" charset="0"/>
                <a:cs typeface="Courier" charset="0"/>
              </a:rPr>
              <a:t>ospf.interfaces</a:t>
            </a:r>
            <a:r>
              <a:rPr lang="en-US" sz="750" b="1" dirty="0">
                <a:solidFill>
                  <a:srgbClr val="3C3C3C"/>
                </a:solidFill>
                <a:latin typeface="Courier" charset="0"/>
                <a:ea typeface="Courier" charset="0"/>
                <a:cs typeface="Courier" charset="0"/>
              </a:rPr>
              <a:t> %}</a:t>
            </a:r>
          </a:p>
          <a:p>
            <a:r>
              <a:rPr lang="en-US" sz="750" dirty="0">
                <a:latin typeface="Courier" charset="0"/>
                <a:ea typeface="Courier" charset="0"/>
                <a:cs typeface="Courier" charset="0"/>
              </a:rPr>
              <a:t>            interface </a:t>
            </a:r>
            <a:r>
              <a:rPr lang="en-US" sz="750" b="1" dirty="0">
                <a:solidFill>
                  <a:schemeClr val="accent1">
                    <a:lumMod val="75000"/>
                  </a:schemeClr>
                </a:solidFill>
                <a:latin typeface="Courier" charset="0"/>
                <a:ea typeface="Courier" charset="0"/>
                <a:cs typeface="Courier" charset="0"/>
              </a:rPr>
              <a:t>{{ interface }}</a:t>
            </a:r>
          </a:p>
          <a:p>
            <a:r>
              <a:rPr lang="en-US" sz="750" b="1" dirty="0">
                <a:solidFill>
                  <a:srgbClr val="3C3C3C"/>
                </a:solidFill>
                <a:latin typeface="Courier" charset="0"/>
                <a:ea typeface="Courier" charset="0"/>
                <a:cs typeface="Courier" charset="0"/>
              </a:rPr>
              <a:t>{% </a:t>
            </a:r>
            <a:r>
              <a:rPr lang="en-US" sz="750" b="1" dirty="0" err="1">
                <a:solidFill>
                  <a:srgbClr val="3C3C3C"/>
                </a:solidFill>
                <a:latin typeface="Courier" charset="0"/>
                <a:ea typeface="Courier" charset="0"/>
                <a:cs typeface="Courier" charset="0"/>
              </a:rPr>
              <a:t>endfor</a:t>
            </a:r>
            <a:r>
              <a:rPr lang="en-US" sz="750" b="1" dirty="0">
                <a:solidFill>
                  <a:srgbClr val="3C3C3C"/>
                </a:solidFill>
                <a:latin typeface="Courier" charset="0"/>
                <a:ea typeface="Courier" charset="0"/>
                <a:cs typeface="Courier" charset="0"/>
              </a:rPr>
              <a:t> %}</a:t>
            </a:r>
          </a:p>
          <a:p>
            <a:r>
              <a:rPr lang="en-US" sz="750" dirty="0">
                <a:latin typeface="Courier" charset="0"/>
                <a:ea typeface="Courier" charset="0"/>
                <a:cs typeface="Courier" charset="0"/>
              </a:rPr>
              <a:t>}</a:t>
            </a:r>
          </a:p>
        </p:txBody>
      </p:sp>
      <p:sp>
        <p:nvSpPr>
          <p:cNvPr id="12" name="Document 5"/>
          <p:cNvSpPr/>
          <p:nvPr/>
        </p:nvSpPr>
        <p:spPr>
          <a:xfrm>
            <a:off x="187523" y="1428750"/>
            <a:ext cx="2348508" cy="1477328"/>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ro-RO" sz="750" dirty="0" err="1">
                <a:solidFill>
                  <a:schemeClr val="accent1">
                    <a:lumMod val="75000"/>
                  </a:schemeClr>
                </a:solidFill>
                <a:latin typeface="Courier" charset="0"/>
                <a:ea typeface="Courier" charset="0"/>
                <a:cs typeface="Courier" charset="0"/>
              </a:rPr>
              <a:t>ospf</a:t>
            </a:r>
            <a:r>
              <a:rPr lang="ro-RO" sz="750" dirty="0">
                <a:solidFill>
                  <a:schemeClr val="accent1">
                    <a:lumMod val="75000"/>
                  </a:schemeClr>
                </a:solidFill>
                <a:latin typeface="Courier" charset="0"/>
                <a:ea typeface="Courier" charset="0"/>
                <a:cs typeface="Courier" charset="0"/>
              </a:rPr>
              <a:t>:  </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interfaces</a:t>
            </a:r>
            <a:r>
              <a:rPr lang="ro-RO" sz="750" dirty="0">
                <a:solidFill>
                  <a:schemeClr val="accent1">
                    <a:lumMod val="75000"/>
                  </a:schemeClr>
                </a:solidFill>
                <a:latin typeface="Courier" charset="0"/>
                <a:ea typeface="Courier" charset="0"/>
                <a:cs typeface="Courier" charset="0"/>
              </a:rPr>
              <a:t>:</a:t>
            </a:r>
          </a:p>
          <a:p>
            <a:r>
              <a:rPr lang="ro-RO" sz="750" dirty="0">
                <a:solidFill>
                  <a:schemeClr val="accent1">
                    <a:lumMod val="75000"/>
                  </a:schemeClr>
                </a:solidFill>
                <a:latin typeface="Courier" charset="0"/>
                <a:ea typeface="Courier" charset="0"/>
                <a:cs typeface="Courier" charset="0"/>
              </a:rPr>
              <a:t>		ge-0/0/0:</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ip</a:t>
            </a:r>
            <a:r>
              <a:rPr lang="ro-RO" sz="750" dirty="0">
                <a:solidFill>
                  <a:schemeClr val="accent1">
                    <a:lumMod val="75000"/>
                  </a:schemeClr>
                </a:solidFill>
                <a:latin typeface="Courier" charset="0"/>
                <a:ea typeface="Courier" charset="0"/>
                <a:cs typeface="Courier" charset="0"/>
              </a:rPr>
              <a:t>: 192.168.0.1</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mask</a:t>
            </a:r>
            <a:r>
              <a:rPr lang="ro-RO" sz="750" dirty="0">
                <a:solidFill>
                  <a:schemeClr val="accent1">
                    <a:lumMod val="75000"/>
                  </a:schemeClr>
                </a:solidFill>
                <a:latin typeface="Courier" charset="0"/>
                <a:ea typeface="Courier" charset="0"/>
                <a:cs typeface="Courier" charset="0"/>
              </a:rPr>
              <a:t>: 24</a:t>
            </a:r>
          </a:p>
          <a:p>
            <a:r>
              <a:rPr lang="ro-RO" sz="750" dirty="0">
                <a:solidFill>
                  <a:schemeClr val="accent1">
                    <a:lumMod val="75000"/>
                  </a:schemeClr>
                </a:solidFill>
                <a:latin typeface="Courier" charset="0"/>
                <a:ea typeface="Courier" charset="0"/>
                <a:cs typeface="Courier" charset="0"/>
              </a:rPr>
              <a:t>		ge-0/0/1:</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ip</a:t>
            </a:r>
            <a:r>
              <a:rPr lang="ro-RO" sz="750" dirty="0">
                <a:solidFill>
                  <a:schemeClr val="accent1">
                    <a:lumMod val="75000"/>
                  </a:schemeClr>
                </a:solidFill>
                <a:latin typeface="Courier" charset="0"/>
                <a:ea typeface="Courier" charset="0"/>
                <a:cs typeface="Courier" charset="0"/>
              </a:rPr>
              <a:t>: 192.168.1.1</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mask</a:t>
            </a:r>
            <a:r>
              <a:rPr lang="ro-RO" sz="750" dirty="0">
                <a:solidFill>
                  <a:schemeClr val="accent1">
                    <a:lumMod val="75000"/>
                  </a:schemeClr>
                </a:solidFill>
                <a:latin typeface="Courier" charset="0"/>
                <a:ea typeface="Courier" charset="0"/>
                <a:cs typeface="Courier" charset="0"/>
              </a:rPr>
              <a:t>: 24</a:t>
            </a:r>
            <a:endParaRPr lang="en-US" sz="750" dirty="0">
              <a:latin typeface="Courier" charset="0"/>
              <a:ea typeface="Courier" charset="0"/>
              <a:cs typeface="Courier" charset="0"/>
            </a:endParaRPr>
          </a:p>
          <a:p>
            <a:r>
              <a:rPr lang="en-US" sz="750" dirty="0">
                <a:solidFill>
                  <a:schemeClr val="accent1">
                    <a:lumMod val="75000"/>
                  </a:schemeClr>
                </a:solidFill>
                <a:latin typeface="Courier" charset="0"/>
                <a:ea typeface="Courier" charset="0"/>
                <a:cs typeface="Courier" charset="0"/>
              </a:rPr>
              <a:t>Host:</a:t>
            </a:r>
          </a:p>
          <a:p>
            <a:r>
              <a:rPr lang="en-US" sz="750" dirty="0">
                <a:solidFill>
                  <a:schemeClr val="accent1">
                    <a:lumMod val="75000"/>
                  </a:schemeClr>
                </a:solidFill>
                <a:latin typeface="Courier" charset="0"/>
                <a:ea typeface="Courier" charset="0"/>
                <a:cs typeface="Courier" charset="0"/>
              </a:rPr>
              <a:t>	</a:t>
            </a:r>
            <a:r>
              <a:rPr lang="en-US" sz="750" dirty="0" err="1">
                <a:solidFill>
                  <a:schemeClr val="accent1">
                    <a:lumMod val="75000"/>
                  </a:schemeClr>
                </a:solidFill>
                <a:latin typeface="Courier" charset="0"/>
                <a:ea typeface="Courier" charset="0"/>
                <a:cs typeface="Courier" charset="0"/>
              </a:rPr>
              <a:t>mgmt</a:t>
            </a:r>
            <a:r>
              <a:rPr lang="en-US" sz="750" dirty="0">
                <a:solidFill>
                  <a:schemeClr val="accent1">
                    <a:lumMod val="75000"/>
                  </a:schemeClr>
                </a:solidFill>
                <a:latin typeface="Courier" charset="0"/>
                <a:ea typeface="Courier" charset="0"/>
                <a:cs typeface="Courier" charset="0"/>
              </a:rPr>
              <a:t>:		</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ip</a:t>
            </a:r>
            <a:r>
              <a:rPr lang="ro-RO" sz="750" dirty="0">
                <a:solidFill>
                  <a:schemeClr val="accent1">
                    <a:lumMod val="75000"/>
                  </a:schemeClr>
                </a:solidFill>
                <a:latin typeface="Courier" charset="0"/>
                <a:ea typeface="Courier" charset="0"/>
                <a:cs typeface="Courier" charset="0"/>
              </a:rPr>
              <a:t>: 10.10.10.1</a:t>
            </a:r>
          </a:p>
          <a:p>
            <a:r>
              <a:rPr lang="ro-RO" sz="750" dirty="0">
                <a:solidFill>
                  <a:schemeClr val="accent1">
                    <a:lumMod val="75000"/>
                  </a:schemeClr>
                </a:solidFill>
                <a:latin typeface="Courier" charset="0"/>
                <a:ea typeface="Courier" charset="0"/>
                <a:cs typeface="Courier" charset="0"/>
              </a:rPr>
              <a:t>		</a:t>
            </a:r>
            <a:r>
              <a:rPr lang="ro-RO" sz="750" dirty="0" err="1">
                <a:solidFill>
                  <a:schemeClr val="accent1">
                    <a:lumMod val="75000"/>
                  </a:schemeClr>
                </a:solidFill>
                <a:latin typeface="Courier" charset="0"/>
                <a:ea typeface="Courier" charset="0"/>
                <a:cs typeface="Courier" charset="0"/>
              </a:rPr>
              <a:t>mask</a:t>
            </a:r>
            <a:r>
              <a:rPr lang="ro-RO" sz="750" dirty="0">
                <a:solidFill>
                  <a:schemeClr val="accent1">
                    <a:lumMod val="75000"/>
                  </a:schemeClr>
                </a:solidFill>
                <a:latin typeface="Courier" charset="0"/>
                <a:ea typeface="Courier" charset="0"/>
                <a:cs typeface="Courier" charset="0"/>
              </a:rPr>
              <a:t>: 24</a:t>
            </a:r>
          </a:p>
        </p:txBody>
      </p:sp>
      <p:sp>
        <p:nvSpPr>
          <p:cNvPr id="13" name="Rectangle 12"/>
          <p:cNvSpPr/>
          <p:nvPr/>
        </p:nvSpPr>
        <p:spPr>
          <a:xfrm>
            <a:off x="187523" y="1112149"/>
            <a:ext cx="2348509" cy="316601"/>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r>
              <a:rPr lang="en-US" sz="1125" b="1" dirty="0" err="1">
                <a:solidFill>
                  <a:schemeClr val="bg1"/>
                </a:solidFill>
                <a:latin typeface="Arial" panose="020B0604020202020204" pitchFamily="34" charset="0"/>
              </a:rPr>
              <a:t>host_vars</a:t>
            </a:r>
            <a:r>
              <a:rPr lang="en-US" sz="1125" b="1" dirty="0">
                <a:solidFill>
                  <a:schemeClr val="bg1"/>
                </a:solidFill>
                <a:latin typeface="Arial" panose="020B0604020202020204" pitchFamily="34" charset="0"/>
              </a:rPr>
              <a:t>/qfx5100-01.yaml</a:t>
            </a:r>
          </a:p>
        </p:txBody>
      </p:sp>
      <p:sp>
        <p:nvSpPr>
          <p:cNvPr id="14" name="Document 5"/>
          <p:cNvSpPr/>
          <p:nvPr/>
        </p:nvSpPr>
        <p:spPr>
          <a:xfrm>
            <a:off x="187522" y="4171304"/>
            <a:ext cx="2348508" cy="669414"/>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ro-RO" sz="750" dirty="0">
                <a:solidFill>
                  <a:schemeClr val="accent2"/>
                </a:solidFill>
                <a:latin typeface="Courier" charset="0"/>
                <a:ea typeface="Courier" charset="0"/>
                <a:cs typeface="Courier" charset="0"/>
              </a:rPr>
              <a:t>Global:</a:t>
            </a:r>
          </a:p>
          <a:p>
            <a:r>
              <a:rPr lang="ro-RO" sz="750" dirty="0">
                <a:solidFill>
                  <a:schemeClr val="accent2"/>
                </a:solidFill>
                <a:latin typeface="Courier" charset="0"/>
                <a:ea typeface="Courier" charset="0"/>
                <a:cs typeface="Courier" charset="0"/>
              </a:rPr>
              <a:t>	</a:t>
            </a:r>
            <a:r>
              <a:rPr lang="ro-RO" sz="750" dirty="0" err="1">
                <a:solidFill>
                  <a:schemeClr val="accent2"/>
                </a:solidFill>
                <a:latin typeface="Courier" charset="0"/>
                <a:ea typeface="Courier" charset="0"/>
                <a:cs typeface="Courier" charset="0"/>
              </a:rPr>
              <a:t>root_hash</a:t>
            </a:r>
            <a:r>
              <a:rPr lang="ro-RO" sz="750" dirty="0">
                <a:solidFill>
                  <a:schemeClr val="accent2"/>
                </a:solidFill>
                <a:latin typeface="Courier" charset="0"/>
                <a:ea typeface="Courier" charset="0"/>
                <a:cs typeface="Courier" charset="0"/>
              </a:rPr>
              <a:t>: $1$dvewqcsarwrgvwr</a:t>
            </a:r>
          </a:p>
          <a:p>
            <a:r>
              <a:rPr lang="en-US" sz="750" dirty="0">
                <a:solidFill>
                  <a:schemeClr val="accent2"/>
                </a:solidFill>
                <a:latin typeface="Courier" charset="0"/>
                <a:ea typeface="Courier" charset="0"/>
                <a:cs typeface="Courier" charset="0"/>
              </a:rPr>
              <a:t>Host:</a:t>
            </a:r>
          </a:p>
          <a:p>
            <a:r>
              <a:rPr lang="en-US" sz="750" dirty="0">
                <a:solidFill>
                  <a:schemeClr val="accent2"/>
                </a:solidFill>
                <a:latin typeface="Courier" charset="0"/>
                <a:ea typeface="Courier" charset="0"/>
                <a:cs typeface="Courier" charset="0"/>
              </a:rPr>
              <a:t>	</a:t>
            </a:r>
            <a:r>
              <a:rPr lang="en-US" sz="750" dirty="0" err="1">
                <a:solidFill>
                  <a:schemeClr val="accent2"/>
                </a:solidFill>
                <a:latin typeface="Courier" charset="0"/>
                <a:ea typeface="Courier" charset="0"/>
                <a:cs typeface="Courier" charset="0"/>
              </a:rPr>
              <a:t>mgmt</a:t>
            </a:r>
            <a:r>
              <a:rPr lang="en-US" sz="750" dirty="0">
                <a:solidFill>
                  <a:schemeClr val="accent2"/>
                </a:solidFill>
                <a:latin typeface="Courier" charset="0"/>
                <a:ea typeface="Courier" charset="0"/>
                <a:cs typeface="Courier" charset="0"/>
              </a:rPr>
              <a:t>:		</a:t>
            </a:r>
          </a:p>
          <a:p>
            <a:r>
              <a:rPr lang="ro-RO" sz="750" dirty="0">
                <a:solidFill>
                  <a:schemeClr val="accent2"/>
                </a:solidFill>
                <a:latin typeface="Courier" charset="0"/>
                <a:ea typeface="Courier" charset="0"/>
                <a:cs typeface="Courier" charset="0"/>
              </a:rPr>
              <a:t>		</a:t>
            </a:r>
            <a:r>
              <a:rPr lang="ro-RO" sz="750" dirty="0" err="1">
                <a:solidFill>
                  <a:schemeClr val="accent2"/>
                </a:solidFill>
                <a:latin typeface="Courier" charset="0"/>
                <a:ea typeface="Courier" charset="0"/>
                <a:cs typeface="Courier" charset="0"/>
              </a:rPr>
              <a:t>mask</a:t>
            </a:r>
            <a:r>
              <a:rPr lang="ro-RO" sz="750" dirty="0">
                <a:solidFill>
                  <a:schemeClr val="accent2"/>
                </a:solidFill>
                <a:latin typeface="Courier" charset="0"/>
                <a:ea typeface="Courier" charset="0"/>
                <a:cs typeface="Courier" charset="0"/>
              </a:rPr>
              <a:t>: 24</a:t>
            </a:r>
          </a:p>
        </p:txBody>
      </p:sp>
      <p:sp>
        <p:nvSpPr>
          <p:cNvPr id="15" name="Rectangle 14"/>
          <p:cNvSpPr/>
          <p:nvPr/>
        </p:nvSpPr>
        <p:spPr>
          <a:xfrm>
            <a:off x="187521" y="3854856"/>
            <a:ext cx="2348509" cy="316448"/>
          </a:xfrm>
          <a:prstGeom prst="rect">
            <a:avLst/>
          </a:prstGeom>
          <a:solidFill>
            <a:srgbClr val="FFC000"/>
          </a:solidFill>
          <a:ln w="6350" cmpd="sng">
            <a:solidFill>
              <a:srgbClr val="FFC000"/>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r>
              <a:rPr lang="en-US" sz="1125" b="1" dirty="0" err="1">
                <a:solidFill>
                  <a:schemeClr val="bg1"/>
                </a:solidFill>
                <a:latin typeface="Arial" panose="020B0604020202020204" pitchFamily="34" charset="0"/>
              </a:rPr>
              <a:t>group_vars</a:t>
            </a:r>
            <a:r>
              <a:rPr lang="en-US" sz="1125" b="1" dirty="0">
                <a:solidFill>
                  <a:schemeClr val="bg1"/>
                </a:solidFill>
                <a:latin typeface="Arial" panose="020B0604020202020204" pitchFamily="34" charset="0"/>
              </a:rPr>
              <a:t>/</a:t>
            </a:r>
            <a:r>
              <a:rPr lang="en-US" sz="1125" b="1" dirty="0" err="1">
                <a:solidFill>
                  <a:schemeClr val="bg1"/>
                </a:solidFill>
                <a:latin typeface="Arial" panose="020B0604020202020204" pitchFamily="34" charset="0"/>
              </a:rPr>
              <a:t>all.yaml</a:t>
            </a:r>
            <a:endParaRPr lang="en-US" sz="1125" b="1" dirty="0">
              <a:solidFill>
                <a:schemeClr val="bg1"/>
              </a:solidFill>
              <a:latin typeface="Arial" panose="020B0604020202020204" pitchFamily="34" charset="0"/>
            </a:endParaRPr>
          </a:p>
        </p:txBody>
      </p:sp>
      <p:sp>
        <p:nvSpPr>
          <p:cNvPr id="16" name="Document 5"/>
          <p:cNvSpPr/>
          <p:nvPr/>
        </p:nvSpPr>
        <p:spPr>
          <a:xfrm>
            <a:off x="187522" y="3348634"/>
            <a:ext cx="2348508" cy="323165"/>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ro-RO" sz="750" dirty="0" err="1">
                <a:solidFill>
                  <a:srgbClr val="00B050"/>
                </a:solidFill>
                <a:latin typeface="Courier" charset="0"/>
                <a:ea typeface="Courier" charset="0"/>
                <a:cs typeface="Courier" charset="0"/>
              </a:rPr>
              <a:t>Mgmt_interface</a:t>
            </a:r>
            <a:r>
              <a:rPr lang="ro-RO" sz="750" dirty="0">
                <a:solidFill>
                  <a:srgbClr val="00B050"/>
                </a:solidFill>
                <a:latin typeface="Courier" charset="0"/>
                <a:ea typeface="Courier" charset="0"/>
                <a:cs typeface="Courier" charset="0"/>
              </a:rPr>
              <a:t>: em0</a:t>
            </a:r>
          </a:p>
          <a:p>
            <a:endParaRPr lang="en-US" sz="750" dirty="0">
              <a:latin typeface="Courier" charset="0"/>
              <a:ea typeface="Courier" charset="0"/>
              <a:cs typeface="Courier" charset="0"/>
            </a:endParaRPr>
          </a:p>
        </p:txBody>
      </p:sp>
      <p:sp>
        <p:nvSpPr>
          <p:cNvPr id="17" name="Rectangle 16"/>
          <p:cNvSpPr/>
          <p:nvPr/>
        </p:nvSpPr>
        <p:spPr>
          <a:xfrm>
            <a:off x="187522" y="3013933"/>
            <a:ext cx="2348508" cy="334701"/>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r>
              <a:rPr lang="en-US" sz="1125" b="1" dirty="0" err="1">
                <a:solidFill>
                  <a:schemeClr val="bg1"/>
                </a:solidFill>
                <a:latin typeface="Arial" panose="020B0604020202020204" pitchFamily="34" charset="0"/>
              </a:rPr>
              <a:t>group_vars</a:t>
            </a:r>
            <a:r>
              <a:rPr lang="en-US" sz="1125" b="1" dirty="0">
                <a:solidFill>
                  <a:schemeClr val="bg1"/>
                </a:solidFill>
                <a:latin typeface="Arial" panose="020B0604020202020204" pitchFamily="34" charset="0"/>
              </a:rPr>
              <a:t>/qfx5100.yaml</a:t>
            </a:r>
          </a:p>
        </p:txBody>
      </p:sp>
      <p:sp>
        <p:nvSpPr>
          <p:cNvPr id="18" name="Document 5"/>
          <p:cNvSpPr/>
          <p:nvPr/>
        </p:nvSpPr>
        <p:spPr>
          <a:xfrm>
            <a:off x="5644774" y="454521"/>
            <a:ext cx="3240265" cy="4247317"/>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750" dirty="0">
                <a:latin typeface="Courier" charset="0"/>
                <a:ea typeface="Courier" charset="0"/>
                <a:cs typeface="Courier" charset="0"/>
              </a:rPr>
              <a:t>system {</a:t>
            </a:r>
          </a:p>
          <a:p>
            <a:r>
              <a:rPr lang="en-US" sz="750" dirty="0">
                <a:latin typeface="Courier" charset="0"/>
                <a:ea typeface="Courier" charset="0"/>
                <a:cs typeface="Courier" charset="0"/>
              </a:rPr>
              <a:t>	host-name </a:t>
            </a:r>
            <a:r>
              <a:rPr lang="en-US" sz="750" b="1" dirty="0">
                <a:solidFill>
                  <a:srgbClr val="FF0000"/>
                </a:solidFill>
                <a:latin typeface="Courier" charset="0"/>
                <a:ea typeface="Courier" charset="0"/>
                <a:cs typeface="Courier" charset="0"/>
              </a:rPr>
              <a:t>qfx5100-01</a:t>
            </a:r>
            <a:r>
              <a:rPr lang="en-US" sz="750" b="1" dirty="0">
                <a:solidFill>
                  <a:schemeClr val="accent2"/>
                </a:solidFill>
                <a:latin typeface="Courier" charset="0"/>
                <a:ea typeface="Courier" charset="0"/>
                <a:cs typeface="Courier" charset="0"/>
              </a:rPr>
              <a:t>;</a:t>
            </a:r>
          </a:p>
          <a:p>
            <a:r>
              <a:rPr lang="en-US" sz="750" dirty="0">
                <a:latin typeface="Courier" charset="0"/>
                <a:ea typeface="Courier" charset="0"/>
                <a:cs typeface="Courier" charset="0"/>
              </a:rPr>
              <a:t>      root-authentication {</a:t>
            </a:r>
          </a:p>
          <a:p>
            <a:r>
              <a:rPr lang="en-US" sz="750" dirty="0">
                <a:latin typeface="Courier" charset="0"/>
                <a:ea typeface="Courier" charset="0"/>
                <a:cs typeface="Courier" charset="0"/>
              </a:rPr>
              <a:t>      	encrypted-password </a:t>
            </a:r>
            <a:r>
              <a:rPr lang="en-US" sz="750" b="1" dirty="0">
                <a:solidFill>
                  <a:srgbClr val="FFC000"/>
                </a:solidFill>
                <a:latin typeface="Courier" charset="0"/>
                <a:ea typeface="Courier" charset="0"/>
                <a:cs typeface="Courier" charset="0"/>
              </a:rPr>
              <a:t>“</a:t>
            </a:r>
            <a:r>
              <a:rPr lang="ro-RO" sz="750" dirty="0">
                <a:solidFill>
                  <a:schemeClr val="accent2"/>
                </a:solidFill>
                <a:latin typeface="Courier" charset="0"/>
                <a:ea typeface="Courier" charset="0"/>
                <a:cs typeface="Courier" charset="0"/>
              </a:rPr>
              <a:t>$1$dvewqcsarwrgvwr”;</a:t>
            </a:r>
            <a:endParaRPr lang="en-US" sz="750" dirty="0">
              <a:latin typeface="Courier" charset="0"/>
              <a:ea typeface="Courier" charset="0"/>
              <a:cs typeface="Courier" charset="0"/>
            </a:endParaRPr>
          </a:p>
          <a:p>
            <a:r>
              <a:rPr lang="en-US" sz="750" dirty="0">
                <a:latin typeface="Courier" charset="0"/>
                <a:ea typeface="Courier" charset="0"/>
                <a:cs typeface="Courier" charset="0"/>
              </a:rPr>
              <a:t>      }</a:t>
            </a:r>
          </a:p>
          <a:p>
            <a:r>
              <a:rPr lang="en-US" sz="750" dirty="0">
                <a:latin typeface="Courier" charset="0"/>
                <a:ea typeface="Courier" charset="0"/>
                <a:cs typeface="Courier" charset="0"/>
              </a:rPr>
              <a:t>}</a:t>
            </a:r>
          </a:p>
          <a:p>
            <a:r>
              <a:rPr lang="en-US" sz="750" dirty="0">
                <a:latin typeface="Courier" charset="0"/>
                <a:ea typeface="Courier" charset="0"/>
                <a:cs typeface="Courier" charset="0"/>
              </a:rPr>
              <a:t>interfaces {</a:t>
            </a:r>
          </a:p>
          <a:p>
            <a:r>
              <a:rPr lang="en-US" sz="750" dirty="0">
                <a:latin typeface="Courier" charset="0"/>
                <a:ea typeface="Courier" charset="0"/>
                <a:cs typeface="Courier" charset="0"/>
              </a:rPr>
              <a:t>   </a:t>
            </a:r>
            <a:r>
              <a:rPr lang="en-US" sz="750" b="1" dirty="0">
                <a:solidFill>
                  <a:srgbClr val="00B050"/>
                </a:solidFill>
                <a:latin typeface="Courier" charset="0"/>
                <a:ea typeface="Courier" charset="0"/>
                <a:cs typeface="Courier" charset="0"/>
              </a:rPr>
              <a:t>em0 </a:t>
            </a:r>
            <a:r>
              <a:rPr lang="en-US" sz="750" dirty="0">
                <a:latin typeface="Courier" charset="0"/>
                <a:ea typeface="Courier" charset="0"/>
                <a:cs typeface="Courier" charset="0"/>
              </a:rPr>
              <a:t>{</a:t>
            </a:r>
          </a:p>
          <a:p>
            <a:r>
              <a:rPr lang="en-US" sz="750" dirty="0">
                <a:latin typeface="Courier" charset="0"/>
                <a:ea typeface="Courier" charset="0"/>
                <a:cs typeface="Courier" charset="0"/>
              </a:rPr>
              <a:t>      unit 0 {</a:t>
            </a:r>
          </a:p>
          <a:p>
            <a:r>
              <a:rPr lang="en-US" sz="750" dirty="0">
                <a:latin typeface="Courier" charset="0"/>
                <a:ea typeface="Courier" charset="0"/>
                <a:cs typeface="Courier" charset="0"/>
              </a:rPr>
              <a:t>      	family </a:t>
            </a:r>
            <a:r>
              <a:rPr lang="en-US" sz="750" dirty="0" err="1">
                <a:latin typeface="Courier" charset="0"/>
                <a:ea typeface="Courier" charset="0"/>
                <a:cs typeface="Courier" charset="0"/>
              </a:rPr>
              <a:t>inet</a:t>
            </a:r>
            <a:r>
              <a:rPr lang="en-US" sz="750" dirty="0">
                <a:latin typeface="Courier" charset="0"/>
                <a:ea typeface="Courier" charset="0"/>
                <a:cs typeface="Courier" charset="0"/>
              </a:rPr>
              <a:t> {</a:t>
            </a:r>
          </a:p>
          <a:p>
            <a:r>
              <a:rPr lang="en-US" sz="750" dirty="0">
                <a:latin typeface="Courier" charset="0"/>
                <a:ea typeface="Courier" charset="0"/>
                <a:cs typeface="Courier" charset="0"/>
              </a:rPr>
              <a:t>            	address </a:t>
            </a:r>
            <a:r>
              <a:rPr lang="en-US" sz="750" b="1" dirty="0">
                <a:solidFill>
                  <a:schemeClr val="accent1">
                    <a:lumMod val="75000"/>
                  </a:schemeClr>
                </a:solidFill>
                <a:latin typeface="Courier" charset="0"/>
                <a:ea typeface="Courier" charset="0"/>
                <a:cs typeface="Courier" charset="0"/>
              </a:rPr>
              <a:t>10.10.10.1/</a:t>
            </a:r>
            <a:r>
              <a:rPr lang="en-US" sz="750" b="1" dirty="0">
                <a:solidFill>
                  <a:schemeClr val="accent2"/>
                </a:solidFill>
                <a:latin typeface="Courier" charset="0"/>
                <a:ea typeface="Courier" charset="0"/>
                <a:cs typeface="Courier" charset="0"/>
              </a:rPr>
              <a:t>24</a:t>
            </a:r>
            <a:r>
              <a:rPr lang="en-US" sz="750" dirty="0">
                <a:solidFill>
                  <a:schemeClr val="accent2"/>
                </a:solidFill>
                <a:latin typeface="Courier" charset="0"/>
                <a:ea typeface="Courier" charset="0"/>
                <a:cs typeface="Courier" charset="0"/>
              </a:rPr>
              <a:t>;</a:t>
            </a:r>
          </a:p>
          <a:p>
            <a:r>
              <a:rPr lang="en-US" sz="750" dirty="0">
                <a:latin typeface="Courier" charset="0"/>
                <a:ea typeface="Courier" charset="0"/>
                <a:cs typeface="Courier" charset="0"/>
              </a:rPr>
              <a:t>          }</a:t>
            </a:r>
          </a:p>
          <a:p>
            <a:r>
              <a:rPr lang="en-US" sz="750" dirty="0">
                <a:latin typeface="Courier" charset="0"/>
                <a:ea typeface="Courier" charset="0"/>
                <a:cs typeface="Courier" charset="0"/>
              </a:rPr>
              <a:t>      }     </a:t>
            </a:r>
          </a:p>
          <a:p>
            <a:r>
              <a:rPr lang="en-US" sz="750" dirty="0">
                <a:latin typeface="Courier" charset="0"/>
                <a:ea typeface="Courier" charset="0"/>
                <a:cs typeface="Courier" charset="0"/>
              </a:rPr>
              <a:t>   }</a:t>
            </a:r>
          </a:p>
          <a:p>
            <a:r>
              <a:rPr lang="en-US" sz="750" b="1" dirty="0">
                <a:solidFill>
                  <a:schemeClr val="accent1">
                    <a:lumMod val="75000"/>
                  </a:schemeClr>
                </a:solidFill>
                <a:latin typeface="Courier" charset="0"/>
                <a:ea typeface="Courier" charset="0"/>
                <a:cs typeface="Courier" charset="0"/>
              </a:rPr>
              <a:t>   ge-0/0/0</a:t>
            </a:r>
            <a:r>
              <a:rPr lang="en-US" sz="750" dirty="0">
                <a:latin typeface="Courier" charset="0"/>
                <a:ea typeface="Courier" charset="0"/>
                <a:cs typeface="Courier" charset="0"/>
              </a:rPr>
              <a:t>{</a:t>
            </a:r>
          </a:p>
          <a:p>
            <a:r>
              <a:rPr lang="en-US" sz="750" dirty="0">
                <a:latin typeface="Courier" charset="0"/>
                <a:ea typeface="Courier" charset="0"/>
                <a:cs typeface="Courier" charset="0"/>
              </a:rPr>
              <a:t>	   unit 0 {</a:t>
            </a:r>
          </a:p>
          <a:p>
            <a:r>
              <a:rPr lang="en-US" sz="750" dirty="0">
                <a:latin typeface="Courier" charset="0"/>
                <a:ea typeface="Courier" charset="0"/>
                <a:cs typeface="Courier" charset="0"/>
              </a:rPr>
              <a:t>      	family </a:t>
            </a:r>
            <a:r>
              <a:rPr lang="en-US" sz="750" dirty="0" err="1">
                <a:latin typeface="Courier" charset="0"/>
                <a:ea typeface="Courier" charset="0"/>
                <a:cs typeface="Courier" charset="0"/>
              </a:rPr>
              <a:t>inet</a:t>
            </a:r>
            <a:r>
              <a:rPr lang="en-US" sz="750" dirty="0">
                <a:latin typeface="Courier" charset="0"/>
                <a:ea typeface="Courier" charset="0"/>
                <a:cs typeface="Courier" charset="0"/>
              </a:rPr>
              <a:t> {</a:t>
            </a:r>
          </a:p>
          <a:p>
            <a:r>
              <a:rPr lang="en-US" sz="750" dirty="0">
                <a:latin typeface="Courier" charset="0"/>
                <a:ea typeface="Courier" charset="0"/>
                <a:cs typeface="Courier" charset="0"/>
              </a:rPr>
              <a:t>          		address </a:t>
            </a:r>
            <a:r>
              <a:rPr lang="en-US" sz="750" b="1" dirty="0">
                <a:solidFill>
                  <a:schemeClr val="accent1">
                    <a:lumMod val="75000"/>
                  </a:schemeClr>
                </a:solidFill>
                <a:latin typeface="Courier" charset="0"/>
                <a:ea typeface="Courier" charset="0"/>
                <a:cs typeface="Courier" charset="0"/>
              </a:rPr>
              <a:t>192.168.0.1/24</a:t>
            </a:r>
            <a:endParaRPr lang="en-US" sz="750" dirty="0">
              <a:solidFill>
                <a:schemeClr val="accent1">
                  <a:lumMod val="75000"/>
                </a:schemeClr>
              </a:solidFill>
              <a:latin typeface="Courier" charset="0"/>
              <a:ea typeface="Courier" charset="0"/>
              <a:cs typeface="Courier" charset="0"/>
            </a:endParaRPr>
          </a:p>
          <a:p>
            <a:r>
              <a:rPr lang="en-US" sz="750" dirty="0">
                <a:latin typeface="Courier" charset="0"/>
                <a:ea typeface="Courier" charset="0"/>
                <a:cs typeface="Courier" charset="0"/>
              </a:rPr>
              <a:t>         	}</a:t>
            </a:r>
          </a:p>
          <a:p>
            <a:r>
              <a:rPr lang="en-US" sz="750" dirty="0">
                <a:latin typeface="Courier" charset="0"/>
                <a:ea typeface="Courier" charset="0"/>
                <a:cs typeface="Courier" charset="0"/>
              </a:rPr>
              <a:t>         } </a:t>
            </a:r>
          </a:p>
          <a:p>
            <a:r>
              <a:rPr lang="en-US" sz="750" dirty="0">
                <a:latin typeface="Courier" charset="0"/>
                <a:ea typeface="Courier" charset="0"/>
                <a:cs typeface="Courier" charset="0"/>
              </a:rPr>
              <a:t>	}</a:t>
            </a:r>
          </a:p>
          <a:p>
            <a:r>
              <a:rPr lang="en-US" sz="750" b="1" dirty="0">
                <a:solidFill>
                  <a:schemeClr val="accent1">
                    <a:lumMod val="75000"/>
                  </a:schemeClr>
                </a:solidFill>
                <a:latin typeface="Courier" charset="0"/>
                <a:ea typeface="Courier" charset="0"/>
                <a:cs typeface="Courier" charset="0"/>
              </a:rPr>
              <a:t>   ge-0/0/1</a:t>
            </a:r>
            <a:r>
              <a:rPr lang="en-US" sz="750" dirty="0">
                <a:latin typeface="Courier" charset="0"/>
                <a:ea typeface="Courier" charset="0"/>
                <a:cs typeface="Courier" charset="0"/>
              </a:rPr>
              <a:t>{</a:t>
            </a:r>
          </a:p>
          <a:p>
            <a:r>
              <a:rPr lang="en-US" sz="750" dirty="0">
                <a:latin typeface="Courier" charset="0"/>
                <a:ea typeface="Courier" charset="0"/>
                <a:cs typeface="Courier" charset="0"/>
              </a:rPr>
              <a:t>	   unit 0 {</a:t>
            </a:r>
          </a:p>
          <a:p>
            <a:r>
              <a:rPr lang="en-US" sz="750" dirty="0">
                <a:latin typeface="Courier" charset="0"/>
                <a:ea typeface="Courier" charset="0"/>
                <a:cs typeface="Courier" charset="0"/>
              </a:rPr>
              <a:t>      	family </a:t>
            </a:r>
            <a:r>
              <a:rPr lang="en-US" sz="750" dirty="0" err="1">
                <a:latin typeface="Courier" charset="0"/>
                <a:ea typeface="Courier" charset="0"/>
                <a:cs typeface="Courier" charset="0"/>
              </a:rPr>
              <a:t>inet</a:t>
            </a:r>
            <a:r>
              <a:rPr lang="en-US" sz="750" dirty="0">
                <a:latin typeface="Courier" charset="0"/>
                <a:ea typeface="Courier" charset="0"/>
                <a:cs typeface="Courier" charset="0"/>
              </a:rPr>
              <a:t> {</a:t>
            </a:r>
          </a:p>
          <a:p>
            <a:r>
              <a:rPr lang="en-US" sz="750" dirty="0">
                <a:latin typeface="Courier" charset="0"/>
                <a:ea typeface="Courier" charset="0"/>
                <a:cs typeface="Courier" charset="0"/>
              </a:rPr>
              <a:t>          		address </a:t>
            </a:r>
            <a:r>
              <a:rPr lang="en-US" sz="750" b="1" dirty="0">
                <a:solidFill>
                  <a:schemeClr val="accent1">
                    <a:lumMod val="75000"/>
                  </a:schemeClr>
                </a:solidFill>
                <a:latin typeface="Courier" charset="0"/>
                <a:ea typeface="Courier" charset="0"/>
                <a:cs typeface="Courier" charset="0"/>
              </a:rPr>
              <a:t>192.168.1.1/24</a:t>
            </a:r>
            <a:endParaRPr lang="en-US" sz="750" dirty="0">
              <a:solidFill>
                <a:schemeClr val="accent1">
                  <a:lumMod val="75000"/>
                </a:schemeClr>
              </a:solidFill>
              <a:latin typeface="Courier" charset="0"/>
              <a:ea typeface="Courier" charset="0"/>
              <a:cs typeface="Courier" charset="0"/>
            </a:endParaRPr>
          </a:p>
          <a:p>
            <a:r>
              <a:rPr lang="en-US" sz="750" dirty="0">
                <a:latin typeface="Courier" charset="0"/>
                <a:ea typeface="Courier" charset="0"/>
                <a:cs typeface="Courier" charset="0"/>
              </a:rPr>
              <a:t>         	}</a:t>
            </a:r>
          </a:p>
          <a:p>
            <a:r>
              <a:rPr lang="en-US" sz="750" dirty="0">
                <a:latin typeface="Courier" charset="0"/>
                <a:ea typeface="Courier" charset="0"/>
                <a:cs typeface="Courier" charset="0"/>
              </a:rPr>
              <a:t>         } </a:t>
            </a:r>
          </a:p>
          <a:p>
            <a:r>
              <a:rPr lang="en-US" sz="750" dirty="0">
                <a:latin typeface="Courier" charset="0"/>
                <a:ea typeface="Courier" charset="0"/>
                <a:cs typeface="Courier" charset="0"/>
              </a:rPr>
              <a:t>    }</a:t>
            </a:r>
          </a:p>
          <a:p>
            <a:r>
              <a:rPr lang="en-US" sz="750" dirty="0">
                <a:latin typeface="Courier" charset="0"/>
                <a:ea typeface="Courier" charset="0"/>
                <a:cs typeface="Courier" charset="0"/>
              </a:rPr>
              <a:t>}</a:t>
            </a:r>
          </a:p>
          <a:p>
            <a:endParaRPr lang="en-US" sz="750" dirty="0">
              <a:latin typeface="Courier" charset="0"/>
              <a:ea typeface="Courier" charset="0"/>
              <a:cs typeface="Courier" charset="0"/>
            </a:endParaRPr>
          </a:p>
          <a:p>
            <a:r>
              <a:rPr lang="en-US" sz="750" dirty="0">
                <a:latin typeface="Courier" charset="0"/>
                <a:ea typeface="Courier" charset="0"/>
                <a:cs typeface="Courier" charset="0"/>
              </a:rPr>
              <a:t>protocols {    </a:t>
            </a:r>
          </a:p>
          <a:p>
            <a:r>
              <a:rPr lang="en-US" sz="750" dirty="0">
                <a:latin typeface="Courier" charset="0"/>
                <a:ea typeface="Courier" charset="0"/>
                <a:cs typeface="Courier" charset="0"/>
              </a:rPr>
              <a:t>	</a:t>
            </a:r>
            <a:r>
              <a:rPr lang="en-US" sz="750" dirty="0" err="1">
                <a:latin typeface="Courier" charset="0"/>
                <a:ea typeface="Courier" charset="0"/>
                <a:cs typeface="Courier" charset="0"/>
              </a:rPr>
              <a:t>ospf</a:t>
            </a:r>
            <a:r>
              <a:rPr lang="en-US" sz="750" dirty="0">
                <a:latin typeface="Courier" charset="0"/>
                <a:ea typeface="Courier" charset="0"/>
                <a:cs typeface="Courier" charset="0"/>
              </a:rPr>
              <a:t> {        </a:t>
            </a:r>
          </a:p>
          <a:p>
            <a:r>
              <a:rPr lang="en-US" sz="750" dirty="0">
                <a:latin typeface="Courier" charset="0"/>
                <a:ea typeface="Courier" charset="0"/>
                <a:cs typeface="Courier" charset="0"/>
              </a:rPr>
              <a:t>		area 0.0.0.0 {</a:t>
            </a:r>
          </a:p>
          <a:p>
            <a:r>
              <a:rPr lang="en-US" sz="750" dirty="0">
                <a:latin typeface="Courier" charset="0"/>
                <a:ea typeface="Courier" charset="0"/>
                <a:cs typeface="Courier" charset="0"/>
              </a:rPr>
              <a:t>			interface </a:t>
            </a:r>
            <a:r>
              <a:rPr lang="en-US" sz="750" b="1" dirty="0">
                <a:solidFill>
                  <a:schemeClr val="accent1">
                    <a:lumMod val="75000"/>
                  </a:schemeClr>
                </a:solidFill>
                <a:latin typeface="Courier" charset="0"/>
                <a:ea typeface="Courier" charset="0"/>
                <a:cs typeface="Courier" charset="0"/>
              </a:rPr>
              <a:t>ge-0/0/0</a:t>
            </a:r>
          </a:p>
          <a:p>
            <a:r>
              <a:rPr lang="en-US" sz="750" b="1" dirty="0">
                <a:solidFill>
                  <a:schemeClr val="accent1">
                    <a:lumMod val="75000"/>
                  </a:schemeClr>
                </a:solidFill>
                <a:latin typeface="Courier" charset="0"/>
                <a:ea typeface="Courier" charset="0"/>
                <a:cs typeface="Courier" charset="0"/>
              </a:rPr>
              <a:t>			</a:t>
            </a:r>
            <a:r>
              <a:rPr lang="en-US" sz="750" dirty="0">
                <a:latin typeface="Courier" charset="0"/>
                <a:ea typeface="Courier" charset="0"/>
                <a:cs typeface="Courier" charset="0"/>
              </a:rPr>
              <a:t> interface </a:t>
            </a:r>
            <a:r>
              <a:rPr lang="en-US" sz="750" b="1" dirty="0">
                <a:solidFill>
                  <a:schemeClr val="accent1">
                    <a:lumMod val="75000"/>
                  </a:schemeClr>
                </a:solidFill>
                <a:latin typeface="Courier" charset="0"/>
                <a:ea typeface="Courier" charset="0"/>
                <a:cs typeface="Courier" charset="0"/>
              </a:rPr>
              <a:t>ge-0/0/1</a:t>
            </a:r>
          </a:p>
          <a:p>
            <a:r>
              <a:rPr lang="en-US" sz="750" dirty="0">
                <a:latin typeface="Courier" charset="0"/>
                <a:ea typeface="Courier" charset="0"/>
                <a:cs typeface="Courier" charset="0"/>
              </a:rPr>
              <a:t>}</a:t>
            </a:r>
          </a:p>
        </p:txBody>
      </p:sp>
      <p:sp>
        <p:nvSpPr>
          <p:cNvPr id="19" name="Rectangle 18"/>
          <p:cNvSpPr/>
          <p:nvPr/>
        </p:nvSpPr>
        <p:spPr>
          <a:xfrm>
            <a:off x="5644775" y="196899"/>
            <a:ext cx="3240265" cy="257622"/>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r>
              <a:rPr lang="en-US" sz="1125" b="1">
                <a:solidFill>
                  <a:schemeClr val="bg1"/>
                </a:solidFill>
                <a:latin typeface="Arial" panose="020B0604020202020204" pitchFamily="34" charset="0"/>
              </a:rPr>
              <a:t>Final version</a:t>
            </a:r>
            <a:endParaRPr lang="en-US" sz="1125" b="1" dirty="0">
              <a:solidFill>
                <a:schemeClr val="bg1"/>
              </a:solidFill>
              <a:latin typeface="Arial" panose="020B0604020202020204" pitchFamily="34" charset="0"/>
            </a:endParaRPr>
          </a:p>
        </p:txBody>
      </p:sp>
      <p:sp>
        <p:nvSpPr>
          <p:cNvPr id="3" name="TextBox 2"/>
          <p:cNvSpPr txBox="1"/>
          <p:nvPr/>
        </p:nvSpPr>
        <p:spPr>
          <a:xfrm>
            <a:off x="-35719" y="3714750"/>
            <a:ext cx="57676" cy="149992"/>
          </a:xfrm>
          <a:prstGeom prst="rect">
            <a:avLst/>
          </a:prstGeom>
          <a:ln>
            <a:noFill/>
          </a:ln>
        </p:spPr>
        <p:txBody>
          <a:bodyPr wrap="none" lIns="28527" tIns="14263" rIns="28527" bIns="14263" rtlCol="0">
            <a:spAutoFit/>
          </a:bodyPr>
          <a:lstStyle/>
          <a:p>
            <a:pPr algn="l">
              <a:lnSpc>
                <a:spcPct val="90000"/>
              </a:lnSpc>
            </a:pPr>
            <a:endParaRPr lang="en-US" sz="875" dirty="0">
              <a:solidFill>
                <a:schemeClr val="accent2"/>
              </a:solidFill>
              <a:latin typeface="Arial"/>
              <a:cs typeface="Arial"/>
            </a:endParaRPr>
          </a:p>
        </p:txBody>
      </p:sp>
    </p:spTree>
    <p:extLst>
      <p:ext uri="{BB962C8B-B14F-4D97-AF65-F5344CB8AC3E}">
        <p14:creationId xmlns:p14="http://schemas.microsoft.com/office/powerpoint/2010/main" val="153831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4" grpId="0" animBg="1"/>
      <p:bldP spid="15" grpId="0" animBg="1"/>
      <p:bldP spid="16" grpId="0" animBg="1"/>
      <p:bldP spid="17"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Ansible Concepts</a:t>
            </a:r>
            <a:endParaRPr lang="en-US" dirty="0"/>
          </a:p>
        </p:txBody>
      </p:sp>
      <p:grpSp>
        <p:nvGrpSpPr>
          <p:cNvPr id="19" name="Group 18"/>
          <p:cNvGrpSpPr/>
          <p:nvPr/>
        </p:nvGrpSpPr>
        <p:grpSpPr>
          <a:xfrm>
            <a:off x="965625" y="2972511"/>
            <a:ext cx="2797708" cy="637634"/>
            <a:chOff x="1544999" y="4756017"/>
            <a:chExt cx="4476333" cy="1020215"/>
          </a:xfrm>
        </p:grpSpPr>
        <p:sp>
          <p:nvSpPr>
            <p:cNvPr id="5" name="Rectangle 4"/>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7" name="Rectangle 6"/>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Playbooks</a:t>
              </a:r>
            </a:p>
          </p:txBody>
        </p:sp>
        <p:sp>
          <p:nvSpPr>
            <p:cNvPr id="11" name="Rectangle 10"/>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3</a:t>
              </a:r>
            </a:p>
          </p:txBody>
        </p:sp>
      </p:grpSp>
      <p:grpSp>
        <p:nvGrpSpPr>
          <p:cNvPr id="18" name="Group 17"/>
          <p:cNvGrpSpPr/>
          <p:nvPr/>
        </p:nvGrpSpPr>
        <p:grpSpPr>
          <a:xfrm>
            <a:off x="5010546" y="2972512"/>
            <a:ext cx="2799805" cy="637634"/>
            <a:chOff x="8016873" y="4756020"/>
            <a:chExt cx="4479688" cy="1020214"/>
          </a:xfrm>
        </p:grpSpPr>
        <p:sp>
          <p:nvSpPr>
            <p:cNvPr id="6" name="Rectangle 5"/>
            <p:cNvSpPr/>
            <p:nvPr/>
          </p:nvSpPr>
          <p:spPr>
            <a:xfrm>
              <a:off x="9040484" y="4756020"/>
              <a:ext cx="3456077" cy="1020211"/>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306427" y="4976088"/>
              <a:ext cx="2109866" cy="60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Modules</a:t>
              </a:r>
            </a:p>
          </p:txBody>
        </p:sp>
        <p:sp>
          <p:nvSpPr>
            <p:cNvPr id="12" name="Rectangle 11"/>
            <p:cNvSpPr/>
            <p:nvPr/>
          </p:nvSpPr>
          <p:spPr>
            <a:xfrm>
              <a:off x="8016873" y="4756022"/>
              <a:ext cx="1023612" cy="1020212"/>
            </a:xfrm>
            <a:prstGeom prst="rect">
              <a:avLst/>
            </a:prstGeom>
            <a:solidFill>
              <a:schemeClr val="accent4"/>
            </a:solidFill>
            <a:ln w="6350" cmpd="sng">
              <a:solidFill>
                <a:schemeClr val="accent4"/>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4</a:t>
              </a:r>
            </a:p>
          </p:txBody>
        </p:sp>
      </p:grpSp>
      <p:grpSp>
        <p:nvGrpSpPr>
          <p:cNvPr id="3" name="Group 2"/>
          <p:cNvGrpSpPr/>
          <p:nvPr/>
        </p:nvGrpSpPr>
        <p:grpSpPr>
          <a:xfrm>
            <a:off x="963526" y="1856553"/>
            <a:ext cx="2799806" cy="637633"/>
            <a:chOff x="1541642" y="2970485"/>
            <a:chExt cx="4479689" cy="1020212"/>
          </a:xfrm>
        </p:grpSpPr>
        <p:sp>
          <p:nvSpPr>
            <p:cNvPr id="13" name="Rectangle 12"/>
            <p:cNvSpPr/>
            <p:nvPr/>
          </p:nvSpPr>
          <p:spPr>
            <a:xfrm>
              <a:off x="2565255" y="2970485"/>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4" name="Rectangle 13"/>
            <p:cNvSpPr/>
            <p:nvPr/>
          </p:nvSpPr>
          <p:spPr>
            <a:xfrm>
              <a:off x="2831198" y="3163268"/>
              <a:ext cx="2793424"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Inventory</a:t>
              </a:r>
            </a:p>
          </p:txBody>
        </p:sp>
        <p:sp>
          <p:nvSpPr>
            <p:cNvPr id="15" name="Rectangle 14"/>
            <p:cNvSpPr/>
            <p:nvPr/>
          </p:nvSpPr>
          <p:spPr>
            <a:xfrm>
              <a:off x="1541642" y="2970485"/>
              <a:ext cx="1023612" cy="1020212"/>
            </a:xfrm>
            <a:prstGeom prst="rect">
              <a:avLst/>
            </a:prstGeom>
            <a:solidFill>
              <a:schemeClr val="accent1"/>
            </a:solidFill>
            <a:ln w="6350" cmpd="sng">
              <a:solidFill>
                <a:schemeClr val="accent1"/>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1</a:t>
              </a:r>
            </a:p>
          </p:txBody>
        </p:sp>
      </p:grpSp>
      <p:grpSp>
        <p:nvGrpSpPr>
          <p:cNvPr id="8" name="Group 7"/>
          <p:cNvGrpSpPr/>
          <p:nvPr/>
        </p:nvGrpSpPr>
        <p:grpSpPr>
          <a:xfrm>
            <a:off x="5010545" y="1834387"/>
            <a:ext cx="2799806" cy="637633"/>
            <a:chOff x="8016871" y="2935020"/>
            <a:chExt cx="4479690" cy="1020212"/>
          </a:xfrm>
        </p:grpSpPr>
        <p:sp>
          <p:nvSpPr>
            <p:cNvPr id="4" name="Rectangle 3"/>
            <p:cNvSpPr/>
            <p:nvPr/>
          </p:nvSpPr>
          <p:spPr>
            <a:xfrm>
              <a:off x="9040485" y="2935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305515" y="3080260"/>
              <a:ext cx="2171149" cy="729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Variables</a:t>
              </a:r>
            </a:p>
          </p:txBody>
        </p:sp>
        <p:sp>
          <p:nvSpPr>
            <p:cNvPr id="16" name="Rectangle 15"/>
            <p:cNvSpPr/>
            <p:nvPr/>
          </p:nvSpPr>
          <p:spPr>
            <a:xfrm>
              <a:off x="8016871" y="2935020"/>
              <a:ext cx="1023612" cy="1020212"/>
            </a:xfrm>
            <a:prstGeom prst="rect">
              <a:avLst/>
            </a:prstGeom>
            <a:solidFill>
              <a:schemeClr val="accent6"/>
            </a:solidFill>
            <a:ln w="6350" cmpd="sng">
              <a:solidFill>
                <a:schemeClr val="accent6"/>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2</a:t>
              </a:r>
            </a:p>
          </p:txBody>
        </p:sp>
      </p:grpSp>
      <p:sp>
        <p:nvSpPr>
          <p:cNvPr id="20" name="Rectangle 19"/>
          <p:cNvSpPr/>
          <p:nvPr/>
        </p:nvSpPr>
        <p:spPr>
          <a:xfrm>
            <a:off x="5010545" y="2972511"/>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1" name="Rectangle 20"/>
          <p:cNvSpPr/>
          <p:nvPr/>
        </p:nvSpPr>
        <p:spPr>
          <a:xfrm>
            <a:off x="963526" y="1856553"/>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2" name="Rectangle 21"/>
          <p:cNvSpPr/>
          <p:nvPr/>
        </p:nvSpPr>
        <p:spPr>
          <a:xfrm>
            <a:off x="5010545" y="1834385"/>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grpSp>
        <p:nvGrpSpPr>
          <p:cNvPr id="23" name="Group 22"/>
          <p:cNvGrpSpPr/>
          <p:nvPr/>
        </p:nvGrpSpPr>
        <p:grpSpPr>
          <a:xfrm>
            <a:off x="3018239" y="4019861"/>
            <a:ext cx="2797708" cy="637634"/>
            <a:chOff x="1544999" y="4756017"/>
            <a:chExt cx="4476333" cy="1020215"/>
          </a:xfrm>
        </p:grpSpPr>
        <p:sp>
          <p:nvSpPr>
            <p:cNvPr id="24" name="Rectangle 23"/>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25" name="Rectangle 24"/>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smtClean="0">
                  <a:solidFill>
                    <a:schemeClr val="tx1"/>
                  </a:solidFill>
                  <a:latin typeface="Arial"/>
                  <a:cs typeface="Arial"/>
                </a:rPr>
                <a:t>Roles</a:t>
              </a:r>
              <a:endParaRPr lang="en-US" sz="1813" spc="-44" dirty="0">
                <a:solidFill>
                  <a:schemeClr val="tx1"/>
                </a:solidFill>
                <a:latin typeface="Arial"/>
                <a:cs typeface="Arial"/>
              </a:endParaRPr>
            </a:p>
          </p:txBody>
        </p:sp>
        <p:sp>
          <p:nvSpPr>
            <p:cNvPr id="26" name="Rectangle 25"/>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smtClean="0">
                  <a:latin typeface="Arial" panose="020B0604020202020204" pitchFamily="34" charset="0"/>
                </a:rPr>
                <a:t>5</a:t>
              </a:r>
              <a:endParaRPr lang="en-US" sz="2250" b="1" dirty="0">
                <a:latin typeface="Arial" panose="020B0604020202020204" pitchFamily="34" charset="0"/>
              </a:endParaRPr>
            </a:p>
          </p:txBody>
        </p:sp>
      </p:grpSp>
      <p:sp>
        <p:nvSpPr>
          <p:cNvPr id="27" name="Rectangle 26"/>
          <p:cNvSpPr/>
          <p:nvPr/>
        </p:nvSpPr>
        <p:spPr>
          <a:xfrm>
            <a:off x="3018239" y="4017609"/>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Tree>
    <p:extLst>
      <p:ext uri="{BB962C8B-B14F-4D97-AF65-F5344CB8AC3E}">
        <p14:creationId xmlns:p14="http://schemas.microsoft.com/office/powerpoint/2010/main" val="95195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3/ Playbooks </a:t>
            </a:r>
            <a:endParaRPr lang="en-US" dirty="0"/>
          </a:p>
        </p:txBody>
      </p:sp>
      <p:sp>
        <p:nvSpPr>
          <p:cNvPr id="8" name="Document 5"/>
          <p:cNvSpPr/>
          <p:nvPr/>
        </p:nvSpPr>
        <p:spPr>
          <a:xfrm>
            <a:off x="231559" y="1430577"/>
            <a:ext cx="4724419" cy="3323987"/>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chemeClr val="accent2"/>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00B050"/>
                </a:solidFill>
                <a:latin typeface="Courier New" panose="02070309020205020404" pitchFamily="49" charset="0"/>
                <a:cs typeface="Courier New" panose="02070309020205020404" pitchFamily="49" charset="0"/>
              </a:rPr>
              <a:t>Create config based on template </a:t>
            </a:r>
          </a:p>
          <a:p>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3C3C3C"/>
                </a:solidFill>
                <a:latin typeface="Courier New" panose="02070309020205020404" pitchFamily="49" charset="0"/>
                <a:cs typeface="Courier New" panose="02070309020205020404" pitchFamily="49" charset="0"/>
              </a:rPr>
              <a:t>template</a:t>
            </a:r>
            <a:r>
              <a:rPr lang="en-US" sz="875" noProof="1">
                <a:solidFill>
                  <a:srgbClr val="3C3C3C"/>
                </a:solidFill>
                <a:latin typeface="Courier New" panose="02070309020205020404" pitchFamily="49" charset="0"/>
                <a:cs typeface="Courier New" panose="02070309020205020404" pitchFamily="49" charset="0"/>
              </a:rPr>
              <a:t>: src=noob.j2 dest={{ junos_conf }}</a:t>
            </a:r>
          </a:p>
          <a:p>
            <a:endParaRPr lang="en-US" sz="875" noProof="1">
              <a:solidFill>
                <a:srgbClr val="3C3C3C"/>
              </a:solidFill>
              <a:latin typeface="Courier New" panose="02070309020205020404" pitchFamily="49" charset="0"/>
              <a:cs typeface="Courier New" panose="02070309020205020404" pitchFamily="49" charset="0"/>
            </a:endParaRPr>
          </a:p>
          <a:p>
            <a:pPr marL="178594" indent="-178594">
              <a:buFontTx/>
              <a:buChar char="-"/>
            </a:pPr>
            <a:r>
              <a:rPr lang="en-US" sz="875" b="1" noProof="1">
                <a:solidFill>
                  <a:srgbClr val="3C3C3C"/>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00B050"/>
                </a:solidFill>
                <a:latin typeface="Courier New" panose="02070309020205020404" pitchFamily="49" charset="0"/>
                <a:cs typeface="Courier New" panose="02070309020205020404" pitchFamily="49" charset="0"/>
              </a:rPr>
              <a:t>Checking NETCONF connectivity  </a:t>
            </a:r>
            <a:r>
              <a:rPr lang="en-US" sz="875" noProof="1">
                <a:solidFill>
                  <a:srgbClr val="3C3C3C"/>
                </a:solidFill>
                <a:latin typeface="Courier New" panose="02070309020205020404" pitchFamily="49" charset="0"/>
                <a:cs typeface="Courier New" panose="02070309020205020404" pitchFamily="49" charset="0"/>
              </a:rPr>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wait_for</a:t>
            </a:r>
            <a:r>
              <a:rPr lang="en-US" sz="875" noProof="1">
                <a:solidFill>
                  <a:srgbClr val="3C3C3C"/>
                </a:solidFill>
                <a:latin typeface="Courier New" panose="02070309020205020404" pitchFamily="49" charset="0"/>
                <a:cs typeface="Courier New" panose="02070309020205020404" pitchFamily="49" charset="0"/>
              </a:rPr>
              <a:t>: host={{ junos_host }} port=22 timeout={{ ssh_timeout }}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register</a:t>
            </a:r>
            <a:r>
              <a:rPr lang="en-US" sz="875" noProof="1">
                <a:solidFill>
                  <a:srgbClr val="3C3C3C"/>
                </a:solidFill>
                <a:latin typeface="Courier New" panose="02070309020205020404" pitchFamily="49" charset="0"/>
                <a:cs typeface="Courier New" panose="02070309020205020404" pitchFamily="49" charset="0"/>
              </a:rPr>
              <a:t>: netconf_result  ignore_errors: True</a:t>
            </a:r>
          </a:p>
          <a:p>
            <a:pPr marL="178594" indent="-178594">
              <a:buFontTx/>
              <a:buChar char="-"/>
            </a:pPr>
            <a:endParaRPr lang="en-US" sz="875" noProof="1">
              <a:solidFill>
                <a:srgbClr val="3C3C3C"/>
              </a:solidFill>
              <a:latin typeface="Courier New" panose="02070309020205020404" pitchFamily="49" charset="0"/>
              <a:cs typeface="Courier New" panose="02070309020205020404" pitchFamily="49" charset="0"/>
            </a:endParaRPr>
          </a:p>
          <a:p>
            <a:pPr marL="178594" indent="-178594">
              <a:buFontTx/>
              <a:buChar char="-"/>
            </a:pPr>
            <a:r>
              <a:rPr lang="en-US" sz="875" b="1" noProof="1">
                <a:solidFill>
                  <a:srgbClr val="3C3C3C"/>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00B050"/>
                </a:solidFill>
                <a:latin typeface="Courier New" panose="02070309020205020404" pitchFamily="49" charset="0"/>
                <a:cs typeface="Courier New" panose="02070309020205020404" pitchFamily="49" charset="0"/>
              </a:rPr>
              <a:t>Upload configuration by console if NETCONF FAIL</a:t>
            </a:r>
            <a:r>
              <a:rPr lang="en-US" sz="875" noProof="1">
                <a:solidFill>
                  <a:srgbClr val="3C3C3C"/>
                </a:solidFill>
                <a:latin typeface="Courier New" panose="02070309020205020404" pitchFamily="49" charset="0"/>
                <a:cs typeface="Courier New" panose="02070309020205020404" pitchFamily="49" charset="0"/>
              </a:rPr>
              <a:t>"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when</a:t>
            </a:r>
            <a:r>
              <a:rPr lang="en-US" sz="875" noProof="1">
                <a:solidFill>
                  <a:srgbClr val="3C3C3C"/>
                </a:solidFill>
                <a:latin typeface="Courier New" panose="02070309020205020404" pitchFamily="49" charset="0"/>
                <a:cs typeface="Courier New" panose="02070309020205020404" pitchFamily="49" charset="0"/>
              </a:rPr>
              <a:t>: netconf_result|failed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junos_install_config</a:t>
            </a:r>
            <a:r>
              <a:rPr lang="en-US" sz="875" noProof="1">
                <a:solidFill>
                  <a:srgbClr val="3C3C3C"/>
                </a:solidFill>
                <a:latin typeface="Courier New" panose="02070309020205020404" pitchFamily="49" charset="0"/>
                <a:cs typeface="Courier New" panose="02070309020205020404" pitchFamily="49" charset="0"/>
              </a:rPr>
              <a:t>: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host={{ junos_host }}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user={{ junos_ssh_user }}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passwd={{ junos_pwd_clear }}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console="--telnet={{ console_addr }},23"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file={{ junos_conf }}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overwrite=yes    </a:t>
            </a:r>
            <a:br>
              <a:rPr lang="en-US" sz="875" noProof="1">
                <a:solidFill>
                  <a:srgbClr val="3C3C3C"/>
                </a:solidFill>
                <a:latin typeface="Courier New" panose="02070309020205020404" pitchFamily="49" charset="0"/>
                <a:cs typeface="Courier New" panose="02070309020205020404" pitchFamily="49" charset="0"/>
              </a:rPr>
            </a:br>
            <a:r>
              <a:rPr lang="en-US" sz="875" noProof="1">
                <a:solidFill>
                  <a:srgbClr val="3C3C3C"/>
                </a:solidFill>
                <a:latin typeface="Courier New" panose="02070309020205020404" pitchFamily="49" charset="0"/>
                <a:cs typeface="Courier New" panose="02070309020205020404" pitchFamily="49" charset="0"/>
              </a:rPr>
              <a:t>	logfile="config/{{ inventory_hostname }}.log”</a:t>
            </a:r>
          </a:p>
          <a:p>
            <a:pPr marL="178594" indent="-178594">
              <a:buFontTx/>
              <a:buChar char="-"/>
            </a:pPr>
            <a:endParaRPr lang="en-US" sz="875" noProof="1">
              <a:solidFill>
                <a:srgbClr val="3C3C3C"/>
              </a:solidFill>
              <a:latin typeface="Courier New" panose="02070309020205020404" pitchFamily="49" charset="0"/>
              <a:cs typeface="Courier New" panose="02070309020205020404" pitchFamily="49" charset="0"/>
            </a:endParaRPr>
          </a:p>
          <a:p>
            <a:pPr marL="178594" indent="-178594">
              <a:buFontTx/>
              <a:buChar char="-"/>
            </a:pPr>
            <a:r>
              <a:rPr lang="en-US" sz="875" b="1" noProof="1">
                <a:solidFill>
                  <a:srgbClr val="3C3C3C"/>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00B050"/>
                </a:solidFill>
                <a:latin typeface="Courier New" panose="02070309020205020404" pitchFamily="49" charset="0"/>
                <a:cs typeface="Courier New" panose="02070309020205020404" pitchFamily="49" charset="0"/>
              </a:rPr>
              <a:t>"1 min pause"  </a:t>
            </a:r>
            <a:br>
              <a:rPr lang="en-US" sz="875" b="1" noProof="1">
                <a:solidFill>
                  <a:srgbClr val="00B050"/>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when</a:t>
            </a:r>
            <a:r>
              <a:rPr lang="en-US" sz="875" noProof="1">
                <a:solidFill>
                  <a:srgbClr val="3C3C3C"/>
                </a:solidFill>
                <a:latin typeface="Courier New" panose="02070309020205020404" pitchFamily="49" charset="0"/>
                <a:cs typeface="Courier New" panose="02070309020205020404" pitchFamily="49" charset="0"/>
              </a:rPr>
              <a:t>: netconf_result|failed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pause</a:t>
            </a:r>
            <a:r>
              <a:rPr lang="en-US" sz="875" noProof="1">
                <a:solidFill>
                  <a:srgbClr val="3C3C3C"/>
                </a:solidFill>
                <a:latin typeface="Courier New" panose="02070309020205020404" pitchFamily="49" charset="0"/>
                <a:cs typeface="Courier New" panose="02070309020205020404" pitchFamily="49" charset="0"/>
              </a:rPr>
              <a:t>: minutes=1</a:t>
            </a:r>
          </a:p>
          <a:p>
            <a:pPr marL="178594" indent="-178594">
              <a:buFontTx/>
              <a:buChar char="-"/>
            </a:pPr>
            <a:endParaRPr lang="en-US" sz="875" noProof="1">
              <a:solidFill>
                <a:srgbClr val="3C3C3C"/>
              </a:solidFill>
              <a:latin typeface="Courier New" panose="02070309020205020404" pitchFamily="49" charset="0"/>
              <a:cs typeface="Courier New" panose="02070309020205020404" pitchFamily="49" charset="0"/>
            </a:endParaRPr>
          </a:p>
          <a:p>
            <a:pPr marL="178594" indent="-178594">
              <a:buFontTx/>
              <a:buChar char="-"/>
            </a:pPr>
            <a:r>
              <a:rPr lang="en-US" sz="875" b="1" noProof="1">
                <a:solidFill>
                  <a:srgbClr val="3C3C3C"/>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t>
            </a:r>
            <a:r>
              <a:rPr lang="en-US" sz="875" b="1" noProof="1">
                <a:solidFill>
                  <a:srgbClr val="00B050"/>
                </a:solidFill>
                <a:latin typeface="Courier New" panose="02070309020205020404" pitchFamily="49" charset="0"/>
                <a:cs typeface="Courier New" panose="02070309020205020404" pitchFamily="49" charset="0"/>
              </a:rPr>
              <a:t>Checking NETCONF connectivity  </a:t>
            </a:r>
            <a:r>
              <a:rPr lang="en-US" sz="875" noProof="1">
                <a:solidFill>
                  <a:srgbClr val="3C3C3C"/>
                </a:solidFill>
                <a:latin typeface="Courier New" panose="02070309020205020404" pitchFamily="49" charset="0"/>
                <a:cs typeface="Courier New" panose="02070309020205020404" pitchFamily="49" charset="0"/>
              </a:rPr>
              <a:t/>
            </a:r>
            <a:br>
              <a:rPr lang="en-US" sz="875" noProof="1">
                <a:solidFill>
                  <a:srgbClr val="3C3C3C"/>
                </a:solidFill>
                <a:latin typeface="Courier New" panose="02070309020205020404" pitchFamily="49" charset="0"/>
                <a:cs typeface="Courier New" panose="02070309020205020404" pitchFamily="49" charset="0"/>
              </a:rPr>
            </a:br>
            <a:r>
              <a:rPr lang="en-US" sz="875" b="1" noProof="1">
                <a:solidFill>
                  <a:srgbClr val="3C3C3C"/>
                </a:solidFill>
                <a:latin typeface="Courier New" panose="02070309020205020404" pitchFamily="49" charset="0"/>
                <a:cs typeface="Courier New" panose="02070309020205020404" pitchFamily="49" charset="0"/>
              </a:rPr>
              <a:t>wait_for</a:t>
            </a:r>
            <a:r>
              <a:rPr lang="en-US" sz="875" noProof="1">
                <a:solidFill>
                  <a:srgbClr val="3C3C3C"/>
                </a:solidFill>
                <a:latin typeface="Courier New" panose="02070309020205020404" pitchFamily="49" charset="0"/>
                <a:cs typeface="Courier New" panose="02070309020205020404" pitchFamily="49" charset="0"/>
              </a:rPr>
              <a:t>: host={{ junos_host }} port=22 timeout={{ ssh_timeout }}</a:t>
            </a:r>
          </a:p>
        </p:txBody>
      </p:sp>
      <p:sp>
        <p:nvSpPr>
          <p:cNvPr id="5" name="Rectangle 4"/>
          <p:cNvSpPr/>
          <p:nvPr/>
        </p:nvSpPr>
        <p:spPr bwMode="invGray">
          <a:xfrm>
            <a:off x="5223188" y="1492806"/>
            <a:ext cx="3281198" cy="3227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r>
              <a:rPr lang="en-US" sz="1750" dirty="0">
                <a:solidFill>
                  <a:srgbClr val="3C3C3C"/>
                </a:solidFill>
              </a:rPr>
              <a:t>List of actions/task to execute on devices</a:t>
            </a:r>
          </a:p>
          <a:p>
            <a:pPr marL="214313" indent="-214313">
              <a:buFont typeface="Arial" panose="020B0604020202020204" pitchFamily="34" charset="0"/>
              <a:buChar char="•"/>
            </a:pPr>
            <a:r>
              <a:rPr lang="en-US" sz="1750" dirty="0">
                <a:solidFill>
                  <a:srgbClr val="3C3C3C"/>
                </a:solidFill>
              </a:rPr>
              <a:t>Written in YAML</a:t>
            </a:r>
          </a:p>
          <a:p>
            <a:pPr marL="214313" indent="-214313">
              <a:buFont typeface="Arial" panose="020B0604020202020204" pitchFamily="34" charset="0"/>
              <a:buChar char="•"/>
            </a:pPr>
            <a:r>
              <a:rPr lang="en-US" sz="1750" dirty="0">
                <a:solidFill>
                  <a:srgbClr val="3C3C3C"/>
                </a:solidFill>
              </a:rPr>
              <a:t>Applied on a group</a:t>
            </a:r>
          </a:p>
          <a:p>
            <a:endParaRPr lang="en-US" sz="1750" dirty="0">
              <a:solidFill>
                <a:srgbClr val="3C3C3C"/>
              </a:solidFill>
            </a:endParaRPr>
          </a:p>
          <a:p>
            <a:r>
              <a:rPr lang="en-US" sz="1750" dirty="0">
                <a:solidFill>
                  <a:srgbClr val="3C3C3C"/>
                </a:solidFill>
              </a:rPr>
              <a:t>Task can be</a:t>
            </a:r>
          </a:p>
          <a:p>
            <a:pPr marL="214313" indent="-214313">
              <a:buFont typeface="Arial" panose="020B0604020202020204" pitchFamily="34" charset="0"/>
              <a:buChar char="•"/>
            </a:pPr>
            <a:r>
              <a:rPr lang="en-US" sz="1750" dirty="0">
                <a:solidFill>
                  <a:srgbClr val="3C3C3C"/>
                </a:solidFill>
              </a:rPr>
              <a:t>Merge files</a:t>
            </a:r>
          </a:p>
          <a:p>
            <a:pPr marL="214313" indent="-214313">
              <a:buFont typeface="Arial" panose="020B0604020202020204" pitchFamily="34" charset="0"/>
              <a:buChar char="•"/>
            </a:pPr>
            <a:r>
              <a:rPr lang="en-US" sz="1750" dirty="0">
                <a:solidFill>
                  <a:srgbClr val="3C3C3C"/>
                </a:solidFill>
              </a:rPr>
              <a:t>Render Jinja2 Template</a:t>
            </a:r>
          </a:p>
          <a:p>
            <a:pPr marL="214313" indent="-214313">
              <a:buFont typeface="Arial" panose="020B0604020202020204" pitchFamily="34" charset="0"/>
              <a:buChar char="•"/>
            </a:pPr>
            <a:r>
              <a:rPr lang="en-US" sz="1750" dirty="0">
                <a:solidFill>
                  <a:srgbClr val="3C3C3C"/>
                </a:solidFill>
              </a:rPr>
              <a:t>Push configuration on </a:t>
            </a:r>
            <a:r>
              <a:rPr lang="en-US" sz="1750" dirty="0" err="1">
                <a:solidFill>
                  <a:srgbClr val="3C3C3C"/>
                </a:solidFill>
              </a:rPr>
              <a:t>Junos</a:t>
            </a:r>
            <a:endParaRPr lang="en-US" sz="1750" dirty="0">
              <a:solidFill>
                <a:srgbClr val="3C3C3C"/>
              </a:solidFill>
            </a:endParaRPr>
          </a:p>
          <a:p>
            <a:endParaRPr lang="en-US" sz="1750" dirty="0">
              <a:solidFill>
                <a:srgbClr val="3C3C3C"/>
              </a:solidFill>
            </a:endParaRPr>
          </a:p>
          <a:p>
            <a:endParaRPr lang="en-US" sz="1750" dirty="0">
              <a:solidFill>
                <a:srgbClr val="3C3C3C"/>
              </a:solidFill>
            </a:endParaRPr>
          </a:p>
          <a:p>
            <a:endParaRPr lang="en-US" sz="1750" dirty="0">
              <a:solidFill>
                <a:srgbClr val="3C3C3C"/>
              </a:solidFill>
            </a:endParaRPr>
          </a:p>
          <a:p>
            <a:endParaRPr lang="en-US" sz="1750" dirty="0">
              <a:solidFill>
                <a:srgbClr val="3C3C3C"/>
              </a:solidFill>
            </a:endParaRPr>
          </a:p>
          <a:p>
            <a:endParaRPr lang="en-US" sz="175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75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75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250" b="1" dirty="0">
              <a:solidFill>
                <a:schemeClr val="accent2"/>
              </a:solidFill>
              <a:latin typeface="Arial" panose="020B0604020202020204" pitchFamily="34" charset="0"/>
              <a:cs typeface="Arial" panose="020B0604020202020204" pitchFamily="34" charset="0"/>
            </a:endParaRPr>
          </a:p>
        </p:txBody>
      </p:sp>
      <p:sp>
        <p:nvSpPr>
          <p:cNvPr id="3" name="Rectangle 2"/>
          <p:cNvSpPr/>
          <p:nvPr/>
        </p:nvSpPr>
        <p:spPr>
          <a:xfrm>
            <a:off x="439010" y="1015079"/>
            <a:ext cx="4081823" cy="361637"/>
          </a:xfrm>
          <a:prstGeom prst="rect">
            <a:avLst/>
          </a:prstGeom>
        </p:spPr>
        <p:txBody>
          <a:bodyPr wrap="none">
            <a:spAutoFit/>
          </a:bodyPr>
          <a:lstStyle/>
          <a:p>
            <a:r>
              <a:rPr lang="en-US" sz="1750" b="1" dirty="0">
                <a:solidFill>
                  <a:srgbClr val="3C3C3C"/>
                </a:solidFill>
              </a:rPr>
              <a:t>List of actions/tasks to execute on devices</a:t>
            </a:r>
          </a:p>
        </p:txBody>
      </p:sp>
      <p:grpSp>
        <p:nvGrpSpPr>
          <p:cNvPr id="7" name="Group 6"/>
          <p:cNvGrpSpPr/>
          <p:nvPr/>
        </p:nvGrpSpPr>
        <p:grpSpPr>
          <a:xfrm>
            <a:off x="5223188" y="1430577"/>
            <a:ext cx="3281198" cy="153496"/>
            <a:chOff x="7658101" y="1901752"/>
            <a:chExt cx="5932874" cy="335262"/>
          </a:xfrm>
        </p:grpSpPr>
        <p:sp>
          <p:nvSpPr>
            <p:cNvPr id="9" name="Rectangle 8"/>
            <p:cNvSpPr/>
            <p:nvPr/>
          </p:nvSpPr>
          <p:spPr>
            <a:xfrm>
              <a:off x="7658101" y="1901752"/>
              <a:ext cx="5932874" cy="335262"/>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584871" y="1901752"/>
              <a:ext cx="4006104" cy="335262"/>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sp>
          <p:nvSpPr>
            <p:cNvPr id="11" name="Rectangle 10"/>
            <p:cNvSpPr/>
            <p:nvPr/>
          </p:nvSpPr>
          <p:spPr>
            <a:xfrm>
              <a:off x="11511642" y="1901752"/>
              <a:ext cx="2079333" cy="335262"/>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47478" tIns="23739" rIns="47478" bIns="23739" rtlCol="0" anchor="ctr"/>
            <a:lstStyle/>
            <a:p>
              <a:pPr algn="ctr"/>
              <a:endParaRPr lang="en-US" sz="875">
                <a:solidFill>
                  <a:schemeClr val="accent2"/>
                </a:solidFill>
                <a:latin typeface="Arial" panose="020B0604020202020204" pitchFamily="34" charset="0"/>
              </a:endParaRPr>
            </a:p>
          </p:txBody>
        </p:sp>
      </p:grpSp>
    </p:spTree>
    <p:extLst>
      <p:ext uri="{BB962C8B-B14F-4D97-AF65-F5344CB8AC3E}">
        <p14:creationId xmlns:p14="http://schemas.microsoft.com/office/powerpoint/2010/main" val="7998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19" y="262124"/>
            <a:ext cx="8229601" cy="415498"/>
          </a:xfrm>
        </p:spPr>
        <p:txBody>
          <a:bodyPr/>
          <a:lstStyle/>
          <a:p>
            <a:r>
              <a:rPr lang="en-US" dirty="0" smtClean="0"/>
              <a:t>3/ Playbooks &gt; Plays &gt; Tasks</a:t>
            </a:r>
            <a:endParaRPr lang="en-US" dirty="0"/>
          </a:p>
        </p:txBody>
      </p:sp>
      <p:sp>
        <p:nvSpPr>
          <p:cNvPr id="5" name="Rectangle 4"/>
          <p:cNvSpPr/>
          <p:nvPr/>
        </p:nvSpPr>
        <p:spPr bwMode="invGray">
          <a:xfrm>
            <a:off x="4446369" y="1342091"/>
            <a:ext cx="4466649" cy="366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285750" indent="-285750">
              <a:buFont typeface="Arial" charset="0"/>
              <a:buChar char="•"/>
            </a:pPr>
            <a:r>
              <a:rPr lang="en-GB" sz="1600" dirty="0" smtClean="0">
                <a:solidFill>
                  <a:schemeClr val="accent2"/>
                </a:solidFill>
              </a:rPr>
              <a:t>Playbook </a:t>
            </a:r>
            <a:r>
              <a:rPr lang="en-GB" sz="1600" dirty="0">
                <a:solidFill>
                  <a:schemeClr val="accent2"/>
                </a:solidFill>
              </a:rPr>
              <a:t>is a list of </a:t>
            </a:r>
            <a:r>
              <a:rPr lang="en-GB" sz="1600" dirty="0" smtClean="0">
                <a:solidFill>
                  <a:schemeClr val="accent2"/>
                </a:solidFill>
              </a:rPr>
              <a:t>plays</a:t>
            </a:r>
            <a:endParaRPr lang="en-GB" sz="1600" dirty="0">
              <a:solidFill>
                <a:schemeClr val="accent2"/>
              </a:solidFill>
            </a:endParaRPr>
          </a:p>
          <a:p>
            <a:pPr marL="285750" indent="-285750">
              <a:buFont typeface="Arial" charset="0"/>
              <a:buChar char="•"/>
            </a:pPr>
            <a:r>
              <a:rPr lang="en-GB" sz="1600" dirty="0" smtClean="0">
                <a:solidFill>
                  <a:schemeClr val="accent2"/>
                </a:solidFill>
              </a:rPr>
              <a:t>Play </a:t>
            </a:r>
            <a:r>
              <a:rPr lang="en-GB" sz="1600" dirty="0">
                <a:solidFill>
                  <a:schemeClr val="accent2"/>
                </a:solidFill>
              </a:rPr>
              <a:t>has a list of tasks. </a:t>
            </a:r>
            <a:endParaRPr lang="en-GB" sz="1600" dirty="0" smtClean="0">
              <a:solidFill>
                <a:schemeClr val="accent2"/>
              </a:solidFill>
            </a:endParaRPr>
          </a:p>
          <a:p>
            <a:pPr marL="285750" indent="-285750">
              <a:buFont typeface="Arial" charset="0"/>
              <a:buChar char="•"/>
            </a:pPr>
            <a:r>
              <a:rPr lang="en-GB" sz="1600" dirty="0">
                <a:solidFill>
                  <a:schemeClr val="accent2"/>
                </a:solidFill>
              </a:rPr>
              <a:t>A</a:t>
            </a:r>
            <a:r>
              <a:rPr lang="en-GB" sz="1600" dirty="0" smtClean="0">
                <a:solidFill>
                  <a:schemeClr val="accent2"/>
                </a:solidFill>
              </a:rPr>
              <a:t> </a:t>
            </a:r>
            <a:r>
              <a:rPr lang="en-GB" sz="1600" dirty="0">
                <a:solidFill>
                  <a:schemeClr val="accent2"/>
                </a:solidFill>
              </a:rPr>
              <a:t>task is a module written in python</a:t>
            </a:r>
          </a:p>
          <a:p>
            <a:pPr marL="285750" indent="-285750">
              <a:buFont typeface="Arial" charset="0"/>
              <a:buChar char="•"/>
            </a:pPr>
            <a:r>
              <a:rPr lang="en-GB" sz="1600" dirty="0" smtClean="0">
                <a:solidFill>
                  <a:schemeClr val="accent2"/>
                </a:solidFill>
              </a:rPr>
              <a:t>Each </a:t>
            </a:r>
            <a:r>
              <a:rPr lang="en-GB" sz="1600" dirty="0">
                <a:solidFill>
                  <a:schemeClr val="accent2"/>
                </a:solidFill>
              </a:rPr>
              <a:t>task has a name. </a:t>
            </a:r>
          </a:p>
          <a:p>
            <a:pPr marL="285750" indent="-285750">
              <a:buFont typeface="Arial" charset="0"/>
              <a:buChar char="•"/>
            </a:pPr>
            <a:r>
              <a:rPr lang="en-GB" sz="1600" dirty="0" smtClean="0">
                <a:solidFill>
                  <a:schemeClr val="accent2"/>
                </a:solidFill>
              </a:rPr>
              <a:t>you </a:t>
            </a:r>
            <a:r>
              <a:rPr lang="en-GB" sz="1600" dirty="0">
                <a:solidFill>
                  <a:schemeClr val="accent2"/>
                </a:solidFill>
              </a:rPr>
              <a:t>can reference the name of a task with the </a:t>
            </a:r>
            <a:r>
              <a:rPr lang="en-GB" sz="1600" dirty="0" err="1">
                <a:solidFill>
                  <a:schemeClr val="accent2"/>
                </a:solidFill>
              </a:rPr>
              <a:t>ansible</a:t>
            </a:r>
            <a:r>
              <a:rPr lang="en-GB" sz="1600" dirty="0">
                <a:solidFill>
                  <a:schemeClr val="accent2"/>
                </a:solidFill>
              </a:rPr>
              <a:t>-playbook </a:t>
            </a:r>
            <a:r>
              <a:rPr lang="en-GB" sz="1600" dirty="0" err="1">
                <a:solidFill>
                  <a:schemeClr val="accent2"/>
                </a:solidFill>
              </a:rPr>
              <a:t>conmmand</a:t>
            </a:r>
            <a:r>
              <a:rPr lang="en-GB" sz="1600" dirty="0">
                <a:solidFill>
                  <a:schemeClr val="accent2"/>
                </a:solidFill>
              </a:rPr>
              <a:t> and the --start-at-task &lt;task name&gt; option to start the playbook at the task matching this name</a:t>
            </a:r>
          </a:p>
          <a:p>
            <a:pPr marL="285750" indent="-285750">
              <a:buFont typeface="Arial" charset="0"/>
              <a:buChar char="•"/>
            </a:pPr>
            <a:r>
              <a:rPr lang="en-GB" sz="1600" dirty="0">
                <a:solidFill>
                  <a:schemeClr val="accent2"/>
                </a:solidFill>
              </a:rPr>
              <a:t>Every </a:t>
            </a:r>
            <a:r>
              <a:rPr lang="en-GB" sz="1600" dirty="0" smtClean="0">
                <a:solidFill>
                  <a:schemeClr val="accent2"/>
                </a:solidFill>
              </a:rPr>
              <a:t>task contains </a:t>
            </a:r>
            <a:r>
              <a:rPr lang="en-GB" sz="1600" dirty="0">
                <a:solidFill>
                  <a:schemeClr val="accent2"/>
                </a:solidFill>
              </a:rPr>
              <a:t>a key with the name of a module and a value with the arguments to that module. </a:t>
            </a:r>
          </a:p>
        </p:txBody>
      </p:sp>
      <p:sp>
        <p:nvSpPr>
          <p:cNvPr id="6" name="Rectangle 5"/>
          <p:cNvSpPr/>
          <p:nvPr/>
        </p:nvSpPr>
        <p:spPr>
          <a:xfrm>
            <a:off x="4446369" y="1342091"/>
            <a:ext cx="4466649" cy="2552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endParaRPr lang="en-US" sz="1125" b="1" dirty="0">
              <a:latin typeface="Arial"/>
              <a:cs typeface="Arial"/>
            </a:endParaRPr>
          </a:p>
        </p:txBody>
      </p:sp>
      <p:sp>
        <p:nvSpPr>
          <p:cNvPr id="3" name="Rectangle 2"/>
          <p:cNvSpPr/>
          <p:nvPr/>
        </p:nvSpPr>
        <p:spPr>
          <a:xfrm>
            <a:off x="406352" y="677622"/>
            <a:ext cx="4040017" cy="361637"/>
          </a:xfrm>
          <a:prstGeom prst="rect">
            <a:avLst/>
          </a:prstGeom>
        </p:spPr>
        <p:txBody>
          <a:bodyPr wrap="none">
            <a:spAutoFit/>
          </a:bodyPr>
          <a:lstStyle/>
          <a:p>
            <a:r>
              <a:rPr lang="en-US" sz="1750" b="1" dirty="0" smtClean="0">
                <a:solidFill>
                  <a:srgbClr val="3C3C3C"/>
                </a:solidFill>
              </a:rPr>
              <a:t>Organizing playbooks into plays and tasks</a:t>
            </a:r>
            <a:endParaRPr lang="en-US" sz="1750" b="1" dirty="0">
              <a:solidFill>
                <a:srgbClr val="3C3C3C"/>
              </a:solidFill>
            </a:endParaRPr>
          </a:p>
        </p:txBody>
      </p:sp>
      <p:pic>
        <p:nvPicPr>
          <p:cNvPr id="4" name="Picture 3"/>
          <p:cNvPicPr>
            <a:picLocks noChangeAspect="1"/>
          </p:cNvPicPr>
          <p:nvPr/>
        </p:nvPicPr>
        <p:blipFill>
          <a:blip r:embed="rId2"/>
          <a:stretch>
            <a:fillRect/>
          </a:stretch>
        </p:blipFill>
        <p:spPr>
          <a:xfrm>
            <a:off x="1186302" y="1226343"/>
            <a:ext cx="2737515" cy="3665338"/>
          </a:xfrm>
          <a:prstGeom prst="rect">
            <a:avLst/>
          </a:prstGeom>
        </p:spPr>
      </p:pic>
    </p:spTree>
    <p:extLst>
      <p:ext uri="{BB962C8B-B14F-4D97-AF65-F5344CB8AC3E}">
        <p14:creationId xmlns:p14="http://schemas.microsoft.com/office/powerpoint/2010/main" val="5666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Ansible Concepts</a:t>
            </a:r>
            <a:endParaRPr lang="en-US" dirty="0"/>
          </a:p>
        </p:txBody>
      </p:sp>
      <p:grpSp>
        <p:nvGrpSpPr>
          <p:cNvPr id="19" name="Group 18"/>
          <p:cNvGrpSpPr/>
          <p:nvPr/>
        </p:nvGrpSpPr>
        <p:grpSpPr>
          <a:xfrm>
            <a:off x="965625" y="2972511"/>
            <a:ext cx="2797708" cy="637634"/>
            <a:chOff x="1544999" y="4756017"/>
            <a:chExt cx="4476333" cy="1020215"/>
          </a:xfrm>
        </p:grpSpPr>
        <p:sp>
          <p:nvSpPr>
            <p:cNvPr id="5" name="Rectangle 4"/>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7" name="Rectangle 6"/>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Playbooks</a:t>
              </a:r>
            </a:p>
          </p:txBody>
        </p:sp>
        <p:sp>
          <p:nvSpPr>
            <p:cNvPr id="11" name="Rectangle 10"/>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3</a:t>
              </a:r>
            </a:p>
          </p:txBody>
        </p:sp>
      </p:grpSp>
      <p:grpSp>
        <p:nvGrpSpPr>
          <p:cNvPr id="18" name="Group 17"/>
          <p:cNvGrpSpPr/>
          <p:nvPr/>
        </p:nvGrpSpPr>
        <p:grpSpPr>
          <a:xfrm>
            <a:off x="5010546" y="2972512"/>
            <a:ext cx="2799805" cy="637634"/>
            <a:chOff x="8016873" y="4756020"/>
            <a:chExt cx="4479688" cy="1020214"/>
          </a:xfrm>
        </p:grpSpPr>
        <p:sp>
          <p:nvSpPr>
            <p:cNvPr id="6" name="Rectangle 5"/>
            <p:cNvSpPr/>
            <p:nvPr/>
          </p:nvSpPr>
          <p:spPr>
            <a:xfrm>
              <a:off x="9040484" y="4756020"/>
              <a:ext cx="3456077" cy="1020211"/>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306427" y="4976088"/>
              <a:ext cx="2109866" cy="60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Modules</a:t>
              </a:r>
            </a:p>
          </p:txBody>
        </p:sp>
        <p:sp>
          <p:nvSpPr>
            <p:cNvPr id="12" name="Rectangle 11"/>
            <p:cNvSpPr/>
            <p:nvPr/>
          </p:nvSpPr>
          <p:spPr>
            <a:xfrm>
              <a:off x="8016873" y="4756022"/>
              <a:ext cx="1023612" cy="1020212"/>
            </a:xfrm>
            <a:prstGeom prst="rect">
              <a:avLst/>
            </a:prstGeom>
            <a:solidFill>
              <a:schemeClr val="accent4"/>
            </a:solidFill>
            <a:ln w="6350" cmpd="sng">
              <a:solidFill>
                <a:schemeClr val="accent4"/>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4</a:t>
              </a:r>
            </a:p>
          </p:txBody>
        </p:sp>
      </p:grpSp>
      <p:grpSp>
        <p:nvGrpSpPr>
          <p:cNvPr id="3" name="Group 2"/>
          <p:cNvGrpSpPr/>
          <p:nvPr/>
        </p:nvGrpSpPr>
        <p:grpSpPr>
          <a:xfrm>
            <a:off x="963526" y="1856553"/>
            <a:ext cx="2799806" cy="637633"/>
            <a:chOff x="1541642" y="2970485"/>
            <a:chExt cx="4479689" cy="1020212"/>
          </a:xfrm>
        </p:grpSpPr>
        <p:sp>
          <p:nvSpPr>
            <p:cNvPr id="13" name="Rectangle 12"/>
            <p:cNvSpPr/>
            <p:nvPr/>
          </p:nvSpPr>
          <p:spPr>
            <a:xfrm>
              <a:off x="2565255" y="2970485"/>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4" name="Rectangle 13"/>
            <p:cNvSpPr/>
            <p:nvPr/>
          </p:nvSpPr>
          <p:spPr>
            <a:xfrm>
              <a:off x="2831198" y="3163268"/>
              <a:ext cx="2793424"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Inventory</a:t>
              </a:r>
            </a:p>
          </p:txBody>
        </p:sp>
        <p:sp>
          <p:nvSpPr>
            <p:cNvPr id="15" name="Rectangle 14"/>
            <p:cNvSpPr/>
            <p:nvPr/>
          </p:nvSpPr>
          <p:spPr>
            <a:xfrm>
              <a:off x="1541642" y="2970485"/>
              <a:ext cx="1023612" cy="1020212"/>
            </a:xfrm>
            <a:prstGeom prst="rect">
              <a:avLst/>
            </a:prstGeom>
            <a:solidFill>
              <a:schemeClr val="accent1"/>
            </a:solidFill>
            <a:ln w="6350" cmpd="sng">
              <a:solidFill>
                <a:schemeClr val="accent1"/>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1</a:t>
              </a:r>
            </a:p>
          </p:txBody>
        </p:sp>
      </p:grpSp>
      <p:grpSp>
        <p:nvGrpSpPr>
          <p:cNvPr id="8" name="Group 7"/>
          <p:cNvGrpSpPr/>
          <p:nvPr/>
        </p:nvGrpSpPr>
        <p:grpSpPr>
          <a:xfrm>
            <a:off x="5010545" y="1834387"/>
            <a:ext cx="2799806" cy="637633"/>
            <a:chOff x="8016871" y="2935020"/>
            <a:chExt cx="4479690" cy="1020212"/>
          </a:xfrm>
        </p:grpSpPr>
        <p:sp>
          <p:nvSpPr>
            <p:cNvPr id="4" name="Rectangle 3"/>
            <p:cNvSpPr/>
            <p:nvPr/>
          </p:nvSpPr>
          <p:spPr>
            <a:xfrm>
              <a:off x="9040485" y="2935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305515" y="3080260"/>
              <a:ext cx="2171149" cy="729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Variables</a:t>
              </a:r>
            </a:p>
          </p:txBody>
        </p:sp>
        <p:sp>
          <p:nvSpPr>
            <p:cNvPr id="16" name="Rectangle 15"/>
            <p:cNvSpPr/>
            <p:nvPr/>
          </p:nvSpPr>
          <p:spPr>
            <a:xfrm>
              <a:off x="8016871" y="2935020"/>
              <a:ext cx="1023612" cy="1020212"/>
            </a:xfrm>
            <a:prstGeom prst="rect">
              <a:avLst/>
            </a:prstGeom>
            <a:solidFill>
              <a:schemeClr val="accent6"/>
            </a:solidFill>
            <a:ln w="6350" cmpd="sng">
              <a:solidFill>
                <a:schemeClr val="accent6"/>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2</a:t>
              </a:r>
            </a:p>
          </p:txBody>
        </p:sp>
      </p:grpSp>
      <p:sp>
        <p:nvSpPr>
          <p:cNvPr id="20" name="Rectangle 19"/>
          <p:cNvSpPr/>
          <p:nvPr/>
        </p:nvSpPr>
        <p:spPr>
          <a:xfrm>
            <a:off x="5021913" y="1834385"/>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1" name="Rectangle 20"/>
          <p:cNvSpPr/>
          <p:nvPr/>
        </p:nvSpPr>
        <p:spPr>
          <a:xfrm>
            <a:off x="963526" y="1856553"/>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2" name="Rectangle 21"/>
          <p:cNvSpPr/>
          <p:nvPr/>
        </p:nvSpPr>
        <p:spPr>
          <a:xfrm>
            <a:off x="963526" y="2970260"/>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grpSp>
        <p:nvGrpSpPr>
          <p:cNvPr id="23" name="Group 22"/>
          <p:cNvGrpSpPr/>
          <p:nvPr/>
        </p:nvGrpSpPr>
        <p:grpSpPr>
          <a:xfrm>
            <a:off x="3018239" y="4019861"/>
            <a:ext cx="2797708" cy="637634"/>
            <a:chOff x="1544999" y="4756017"/>
            <a:chExt cx="4476333" cy="1020215"/>
          </a:xfrm>
        </p:grpSpPr>
        <p:sp>
          <p:nvSpPr>
            <p:cNvPr id="24" name="Rectangle 23"/>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25" name="Rectangle 24"/>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smtClean="0">
                  <a:solidFill>
                    <a:schemeClr val="tx1"/>
                  </a:solidFill>
                  <a:latin typeface="Arial"/>
                  <a:cs typeface="Arial"/>
                </a:rPr>
                <a:t>Roles</a:t>
              </a:r>
              <a:endParaRPr lang="en-US" sz="1813" spc="-44" dirty="0">
                <a:solidFill>
                  <a:schemeClr val="tx1"/>
                </a:solidFill>
                <a:latin typeface="Arial"/>
                <a:cs typeface="Arial"/>
              </a:endParaRPr>
            </a:p>
          </p:txBody>
        </p:sp>
        <p:sp>
          <p:nvSpPr>
            <p:cNvPr id="26" name="Rectangle 25"/>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smtClean="0">
                  <a:latin typeface="Arial" panose="020B0604020202020204" pitchFamily="34" charset="0"/>
                </a:rPr>
                <a:t>5</a:t>
              </a:r>
              <a:endParaRPr lang="en-US" sz="2250" b="1" dirty="0">
                <a:latin typeface="Arial" panose="020B0604020202020204" pitchFamily="34" charset="0"/>
              </a:endParaRPr>
            </a:p>
          </p:txBody>
        </p:sp>
      </p:grpSp>
      <p:sp>
        <p:nvSpPr>
          <p:cNvPr id="27" name="Rectangle 26"/>
          <p:cNvSpPr/>
          <p:nvPr/>
        </p:nvSpPr>
        <p:spPr>
          <a:xfrm>
            <a:off x="3018239" y="4017609"/>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Tree>
    <p:extLst>
      <p:ext uri="{BB962C8B-B14F-4D97-AF65-F5344CB8AC3E}">
        <p14:creationId xmlns:p14="http://schemas.microsoft.com/office/powerpoint/2010/main" val="13411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4</a:t>
            </a:r>
            <a:r>
              <a:rPr lang="en-US" dirty="0" smtClean="0"/>
              <a:t>/ Modules </a:t>
            </a:r>
            <a:endParaRPr lang="en-US" dirty="0"/>
          </a:p>
        </p:txBody>
      </p:sp>
      <p:sp>
        <p:nvSpPr>
          <p:cNvPr id="5" name="Rectangle 4"/>
          <p:cNvSpPr/>
          <p:nvPr/>
        </p:nvSpPr>
        <p:spPr bwMode="invGray">
          <a:xfrm>
            <a:off x="5213161" y="1250825"/>
            <a:ext cx="3718965"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dirty="0">
                <a:solidFill>
                  <a:srgbClr val="3C3C3C"/>
                </a:solidFill>
              </a:rPr>
              <a:t>Lots of modules available for </a:t>
            </a:r>
            <a:r>
              <a:rPr lang="en-US" sz="1500" dirty="0" err="1">
                <a:solidFill>
                  <a:srgbClr val="3C3C3C"/>
                </a:solidFill>
              </a:rPr>
              <a:t>ansible</a:t>
            </a:r>
            <a:r>
              <a:rPr lang="en-US" sz="1500" dirty="0">
                <a:solidFill>
                  <a:srgbClr val="3C3C3C"/>
                </a:solidFill>
              </a:rPr>
              <a:t>:</a:t>
            </a:r>
          </a:p>
          <a:p>
            <a:pPr marL="214313" indent="-214313">
              <a:buFont typeface="Arial" panose="020B0604020202020204" pitchFamily="34" charset="0"/>
              <a:buChar char="•"/>
            </a:pPr>
            <a:r>
              <a:rPr lang="en-US" sz="1500" dirty="0">
                <a:solidFill>
                  <a:srgbClr val="3C3C3C"/>
                </a:solidFill>
              </a:rPr>
              <a:t>Configure DNS</a:t>
            </a:r>
          </a:p>
          <a:p>
            <a:pPr marL="214313" indent="-214313">
              <a:buFont typeface="Arial" panose="020B0604020202020204" pitchFamily="34" charset="0"/>
              <a:buChar char="•"/>
            </a:pPr>
            <a:r>
              <a:rPr lang="en-US" sz="1500" dirty="0">
                <a:solidFill>
                  <a:srgbClr val="3C3C3C"/>
                </a:solidFill>
              </a:rPr>
              <a:t>Configure Database</a:t>
            </a:r>
          </a:p>
          <a:p>
            <a:pPr marL="214313" indent="-214313">
              <a:buFont typeface="Arial" panose="020B0604020202020204" pitchFamily="34" charset="0"/>
              <a:buChar char="•"/>
            </a:pPr>
            <a:r>
              <a:rPr lang="en-US" sz="1500" dirty="0">
                <a:solidFill>
                  <a:srgbClr val="3C3C3C"/>
                </a:solidFill>
              </a:rPr>
              <a:t>Install software </a:t>
            </a:r>
          </a:p>
          <a:p>
            <a:pPr marL="214313" indent="-214313">
              <a:buFont typeface="Arial" panose="020B0604020202020204" pitchFamily="34" charset="0"/>
              <a:buChar char="•"/>
            </a:pPr>
            <a:r>
              <a:rPr lang="en-US" sz="1500" dirty="0">
                <a:solidFill>
                  <a:srgbClr val="3C3C3C"/>
                </a:solidFill>
              </a:rPr>
              <a:t>Etc … </a:t>
            </a:r>
          </a:p>
          <a:p>
            <a:pPr marL="214313" indent="-214313">
              <a:buFont typeface="Arial" panose="020B0604020202020204" pitchFamily="34" charset="0"/>
              <a:buChar char="•"/>
            </a:pPr>
            <a:endParaRPr lang="en-US" sz="1500" dirty="0">
              <a:solidFill>
                <a:srgbClr val="3C3C3C"/>
              </a:solidFill>
            </a:endParaRPr>
          </a:p>
          <a:p>
            <a:r>
              <a:rPr lang="en-US" sz="1500" dirty="0">
                <a:solidFill>
                  <a:srgbClr val="3C3C3C"/>
                </a:solidFill>
              </a:rPr>
              <a:t>Most Network Vendor have their Ansible </a:t>
            </a:r>
            <a:r>
              <a:rPr lang="en-US" sz="1500" dirty="0" smtClean="0">
                <a:solidFill>
                  <a:srgbClr val="3C3C3C"/>
                </a:solidFill>
              </a:rPr>
              <a:t>modules</a:t>
            </a:r>
            <a:r>
              <a:rPr lang="mr-IN" sz="1500" dirty="0" smtClean="0">
                <a:solidFill>
                  <a:srgbClr val="3C3C3C"/>
                </a:solidFill>
              </a:rPr>
              <a:t>…</a:t>
            </a:r>
            <a:r>
              <a:rPr lang="en-US" sz="1500" dirty="0" smtClean="0">
                <a:solidFill>
                  <a:srgbClr val="3C3C3C"/>
                </a:solidFill>
              </a:rPr>
              <a:t>..Including </a:t>
            </a:r>
            <a:r>
              <a:rPr lang="en-US" sz="1500" dirty="0">
                <a:solidFill>
                  <a:srgbClr val="3C3C3C"/>
                </a:solidFill>
              </a:rPr>
              <a:t>juniper</a:t>
            </a: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chemeClr val="accent2"/>
              </a:solidFill>
              <a:latin typeface="Arial" panose="020B0604020202020204" pitchFamily="34" charset="0"/>
              <a:cs typeface="Arial" panose="020B0604020202020204" pitchFamily="34" charset="0"/>
            </a:endParaRPr>
          </a:p>
        </p:txBody>
      </p:sp>
      <p:sp>
        <p:nvSpPr>
          <p:cNvPr id="6" name="Rectangle 5"/>
          <p:cNvSpPr/>
          <p:nvPr/>
        </p:nvSpPr>
        <p:spPr>
          <a:xfrm>
            <a:off x="5203309" y="1250825"/>
            <a:ext cx="3516869" cy="26574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endParaRPr lang="en-US" sz="1125" b="1" dirty="0">
              <a:latin typeface="Arial"/>
              <a:cs typeface="Arial"/>
            </a:endParaRPr>
          </a:p>
        </p:txBody>
      </p:sp>
      <p:sp>
        <p:nvSpPr>
          <p:cNvPr id="3" name="Rectangle 2"/>
          <p:cNvSpPr/>
          <p:nvPr/>
        </p:nvSpPr>
        <p:spPr>
          <a:xfrm>
            <a:off x="439010" y="1015079"/>
            <a:ext cx="4115357" cy="361637"/>
          </a:xfrm>
          <a:prstGeom prst="rect">
            <a:avLst/>
          </a:prstGeom>
        </p:spPr>
        <p:txBody>
          <a:bodyPr wrap="none">
            <a:spAutoFit/>
          </a:bodyPr>
          <a:lstStyle/>
          <a:p>
            <a:r>
              <a:rPr lang="en-US" sz="1750" b="1" dirty="0">
                <a:solidFill>
                  <a:srgbClr val="3C3C3C"/>
                </a:solidFill>
              </a:rPr>
              <a:t>Extension to easily perform predefine task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91" y="1430577"/>
            <a:ext cx="3989151" cy="3256814"/>
          </a:xfrm>
          <a:prstGeom prst="rect">
            <a:avLst/>
          </a:prstGeom>
        </p:spPr>
      </p:pic>
    </p:spTree>
    <p:extLst>
      <p:ext uri="{BB962C8B-B14F-4D97-AF65-F5344CB8AC3E}">
        <p14:creationId xmlns:p14="http://schemas.microsoft.com/office/powerpoint/2010/main" val="148293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4</a:t>
            </a:r>
            <a:r>
              <a:rPr lang="en-US" dirty="0" smtClean="0"/>
              <a:t>/ Juniper Module for Ansible</a:t>
            </a:r>
            <a:endParaRPr lang="en-US" dirty="0"/>
          </a:p>
        </p:txBody>
      </p:sp>
      <p:sp>
        <p:nvSpPr>
          <p:cNvPr id="5" name="Rectangle 4"/>
          <p:cNvSpPr/>
          <p:nvPr/>
        </p:nvSpPr>
        <p:spPr bwMode="invGray">
          <a:xfrm>
            <a:off x="5433081" y="1250825"/>
            <a:ext cx="3281198"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dirty="0">
                <a:solidFill>
                  <a:srgbClr val="3C3C3C"/>
                </a:solidFill>
              </a:rPr>
              <a:t>Module for all </a:t>
            </a:r>
            <a:r>
              <a:rPr lang="en-US" sz="1500" dirty="0" err="1">
                <a:solidFill>
                  <a:srgbClr val="3C3C3C"/>
                </a:solidFill>
              </a:rPr>
              <a:t>Junos</a:t>
            </a:r>
            <a:r>
              <a:rPr lang="en-US" sz="1500" dirty="0">
                <a:solidFill>
                  <a:srgbClr val="3C3C3C"/>
                </a:solidFill>
              </a:rPr>
              <a:t> devices available</a:t>
            </a:r>
          </a:p>
          <a:p>
            <a:r>
              <a:rPr lang="en-US" sz="1500" dirty="0">
                <a:solidFill>
                  <a:srgbClr val="3C3C3C"/>
                </a:solidFill>
              </a:rPr>
              <a:t>Actively developed and maintained by </a:t>
            </a:r>
            <a:r>
              <a:rPr lang="en-US" sz="1500" dirty="0" err="1">
                <a:solidFill>
                  <a:srgbClr val="3C3C3C"/>
                </a:solidFill>
              </a:rPr>
              <a:t>Junos</a:t>
            </a:r>
            <a:r>
              <a:rPr lang="en-US" sz="1500" dirty="0">
                <a:solidFill>
                  <a:srgbClr val="3C3C3C"/>
                </a:solidFill>
              </a:rPr>
              <a:t> Manageability team</a:t>
            </a:r>
          </a:p>
          <a:p>
            <a:endParaRPr lang="en-US" sz="1500" dirty="0">
              <a:solidFill>
                <a:srgbClr val="3C3C3C"/>
              </a:solidFill>
            </a:endParaRPr>
          </a:p>
          <a:p>
            <a:r>
              <a:rPr lang="en-US" sz="1500" dirty="0">
                <a:solidFill>
                  <a:srgbClr val="3C3C3C"/>
                </a:solidFill>
              </a:rPr>
              <a:t>Support main tasks : Commit, Install, Upgrade, rollback etc </a:t>
            </a:r>
            <a:r>
              <a:rPr lang="en-US" sz="1500" dirty="0" smtClean="0">
                <a:solidFill>
                  <a:srgbClr val="3C3C3C"/>
                </a:solidFill>
              </a:rPr>
              <a:t>…</a:t>
            </a:r>
          </a:p>
          <a:p>
            <a:endParaRPr lang="en-US" sz="1500" dirty="0">
              <a:solidFill>
                <a:srgbClr val="3C3C3C"/>
              </a:solidFill>
            </a:endParaRPr>
          </a:p>
          <a:p>
            <a:r>
              <a:rPr lang="en-US" sz="1500" dirty="0" smtClean="0">
                <a:solidFill>
                  <a:srgbClr val="3C3C3C"/>
                </a:solidFill>
              </a:rPr>
              <a:t>Current version: 1.4.2 (July 2017)</a:t>
            </a:r>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chemeClr val="accent2"/>
              </a:solidFill>
              <a:latin typeface="Arial" panose="020B0604020202020204" pitchFamily="34" charset="0"/>
              <a:cs typeface="Arial" panose="020B0604020202020204" pitchFamily="34" charset="0"/>
            </a:endParaRPr>
          </a:p>
        </p:txBody>
      </p:sp>
      <p:sp>
        <p:nvSpPr>
          <p:cNvPr id="6" name="Rectangle 5"/>
          <p:cNvSpPr/>
          <p:nvPr/>
        </p:nvSpPr>
        <p:spPr>
          <a:xfrm>
            <a:off x="5423228" y="1250824"/>
            <a:ext cx="3291051" cy="2668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endParaRPr lang="en-US" sz="1125" b="1" dirty="0">
              <a:latin typeface="Arial"/>
              <a:cs typeface="Arial"/>
            </a:endParaRPr>
          </a:p>
        </p:txBody>
      </p:sp>
      <p:sp>
        <p:nvSpPr>
          <p:cNvPr id="8" name="Document 5"/>
          <p:cNvSpPr/>
          <p:nvPr/>
        </p:nvSpPr>
        <p:spPr>
          <a:xfrm>
            <a:off x="332683" y="1517723"/>
            <a:ext cx="4870625" cy="2723823"/>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900" b="1" dirty="0" err="1" smtClean="0">
                <a:solidFill>
                  <a:schemeClr val="accent2"/>
                </a:solidFill>
                <a:latin typeface="Courier New" charset="0"/>
                <a:ea typeface="Courier New" charset="0"/>
                <a:cs typeface="Courier New" charset="0"/>
              </a:rPr>
              <a:t>junos_get_facts</a:t>
            </a:r>
            <a:r>
              <a:rPr lang="en-US" sz="900" dirty="0">
                <a:solidFill>
                  <a:schemeClr val="accent2"/>
                </a:solidFill>
                <a:latin typeface="Courier New" charset="0"/>
                <a:ea typeface="Courier New" charset="0"/>
                <a:cs typeface="Courier New" charset="0"/>
              </a:rPr>
              <a:t> — Retrieve device-specific information from the host.</a:t>
            </a:r>
          </a:p>
          <a:p>
            <a:r>
              <a:rPr lang="en-US" sz="900" b="1" dirty="0" err="1">
                <a:solidFill>
                  <a:schemeClr val="accent2"/>
                </a:solidFill>
                <a:latin typeface="Courier New" charset="0"/>
                <a:ea typeface="Courier New" charset="0"/>
                <a:cs typeface="Courier New" charset="0"/>
              </a:rPr>
              <a:t>junos_commit</a:t>
            </a:r>
            <a:r>
              <a:rPr lang="en-US" sz="900" dirty="0">
                <a:solidFill>
                  <a:schemeClr val="accent2"/>
                </a:solidFill>
                <a:latin typeface="Courier New" charset="0"/>
                <a:ea typeface="Courier New" charset="0"/>
                <a:cs typeface="Courier New" charset="0"/>
              </a:rPr>
              <a:t> — Commit candidate configuration on device.</a:t>
            </a:r>
          </a:p>
          <a:p>
            <a:r>
              <a:rPr lang="en-US" sz="900" b="1" dirty="0" err="1">
                <a:solidFill>
                  <a:schemeClr val="accent2"/>
                </a:solidFill>
                <a:latin typeface="Courier New" charset="0"/>
                <a:ea typeface="Courier New" charset="0"/>
                <a:cs typeface="Courier New" charset="0"/>
              </a:rPr>
              <a:t>junos_get_config</a:t>
            </a:r>
            <a:r>
              <a:rPr lang="en-US" sz="900" dirty="0">
                <a:solidFill>
                  <a:schemeClr val="accent2"/>
                </a:solidFill>
                <a:latin typeface="Courier New" charset="0"/>
                <a:ea typeface="Courier New" charset="0"/>
                <a:cs typeface="Courier New" charset="0"/>
              </a:rPr>
              <a:t> — Retrieve configuration of device.</a:t>
            </a:r>
          </a:p>
          <a:p>
            <a:r>
              <a:rPr lang="en-US" sz="900" b="1" dirty="0" err="1">
                <a:solidFill>
                  <a:schemeClr val="accent2"/>
                </a:solidFill>
                <a:latin typeface="Courier New" charset="0"/>
                <a:ea typeface="Courier New" charset="0"/>
                <a:cs typeface="Courier New" charset="0"/>
              </a:rPr>
              <a:t>junos_install_config</a:t>
            </a:r>
            <a:r>
              <a:rPr lang="en-US" sz="900" dirty="0">
                <a:solidFill>
                  <a:schemeClr val="accent2"/>
                </a:solidFill>
                <a:latin typeface="Courier New" charset="0"/>
                <a:ea typeface="Courier New" charset="0"/>
                <a:cs typeface="Courier New" charset="0"/>
              </a:rPr>
              <a:t> — Modify the configuration of a device running </a:t>
            </a:r>
            <a:r>
              <a:rPr lang="en-US" sz="900" dirty="0" err="1">
                <a:solidFill>
                  <a:schemeClr val="accent2"/>
                </a:solidFill>
                <a:latin typeface="Courier New" charset="0"/>
                <a:ea typeface="Courier New" charset="0"/>
                <a:cs typeface="Courier New" charset="0"/>
              </a:rPr>
              <a:t>Junos</a:t>
            </a:r>
            <a:r>
              <a:rPr lang="en-US" sz="900" dirty="0">
                <a:solidFill>
                  <a:schemeClr val="accent2"/>
                </a:solidFill>
                <a:latin typeface="Courier New" charset="0"/>
                <a:ea typeface="Courier New" charset="0"/>
                <a:cs typeface="Courier New" charset="0"/>
              </a:rPr>
              <a:t> OS.</a:t>
            </a:r>
          </a:p>
          <a:p>
            <a:r>
              <a:rPr lang="en-US" sz="900" b="1" dirty="0" err="1">
                <a:solidFill>
                  <a:schemeClr val="accent2"/>
                </a:solidFill>
                <a:latin typeface="Courier New" charset="0"/>
                <a:ea typeface="Courier New" charset="0"/>
                <a:cs typeface="Courier New" charset="0"/>
              </a:rPr>
              <a:t>junos_install_os</a:t>
            </a:r>
            <a:r>
              <a:rPr lang="en-US" sz="900" dirty="0">
                <a:solidFill>
                  <a:schemeClr val="accent2"/>
                </a:solidFill>
                <a:latin typeface="Courier New" charset="0"/>
                <a:ea typeface="Courier New" charset="0"/>
                <a:cs typeface="Courier New" charset="0"/>
              </a:rPr>
              <a:t> — Install a </a:t>
            </a:r>
            <a:r>
              <a:rPr lang="en-US" sz="900" dirty="0" err="1">
                <a:solidFill>
                  <a:schemeClr val="accent2"/>
                </a:solidFill>
                <a:latin typeface="Courier New" charset="0"/>
                <a:ea typeface="Courier New" charset="0"/>
                <a:cs typeface="Courier New" charset="0"/>
              </a:rPr>
              <a:t>Junos</a:t>
            </a:r>
            <a:r>
              <a:rPr lang="en-US" sz="900" dirty="0">
                <a:solidFill>
                  <a:schemeClr val="accent2"/>
                </a:solidFill>
                <a:latin typeface="Courier New" charset="0"/>
                <a:ea typeface="Courier New" charset="0"/>
                <a:cs typeface="Courier New" charset="0"/>
              </a:rPr>
              <a:t> OS software package.</a:t>
            </a:r>
          </a:p>
          <a:p>
            <a:r>
              <a:rPr lang="en-US" sz="900" b="1" dirty="0" err="1">
                <a:solidFill>
                  <a:schemeClr val="accent2"/>
                </a:solidFill>
                <a:latin typeface="Courier New" charset="0"/>
                <a:ea typeface="Courier New" charset="0"/>
                <a:cs typeface="Courier New" charset="0"/>
              </a:rPr>
              <a:t>junos_rollback</a:t>
            </a:r>
            <a:r>
              <a:rPr lang="en-US" sz="900" dirty="0">
                <a:solidFill>
                  <a:schemeClr val="accent2"/>
                </a:solidFill>
                <a:latin typeface="Courier New" charset="0"/>
                <a:ea typeface="Courier New" charset="0"/>
                <a:cs typeface="Courier New" charset="0"/>
              </a:rPr>
              <a:t> — Rollback configuration of device.</a:t>
            </a:r>
          </a:p>
          <a:p>
            <a:r>
              <a:rPr lang="en-US" sz="900" b="1" dirty="0" err="1">
                <a:solidFill>
                  <a:schemeClr val="accent2"/>
                </a:solidFill>
                <a:latin typeface="Courier New" charset="0"/>
                <a:ea typeface="Courier New" charset="0"/>
                <a:cs typeface="Courier New" charset="0"/>
              </a:rPr>
              <a:t>junos_shutdown</a:t>
            </a:r>
            <a:r>
              <a:rPr lang="en-US" sz="900" dirty="0">
                <a:solidFill>
                  <a:schemeClr val="accent2"/>
                </a:solidFill>
                <a:latin typeface="Courier New" charset="0"/>
                <a:ea typeface="Courier New" charset="0"/>
                <a:cs typeface="Courier New" charset="0"/>
              </a:rPr>
              <a:t> — Shut down or reboot a device running </a:t>
            </a:r>
            <a:r>
              <a:rPr lang="en-US" sz="900" dirty="0" err="1">
                <a:solidFill>
                  <a:schemeClr val="accent2"/>
                </a:solidFill>
                <a:latin typeface="Courier New" charset="0"/>
                <a:ea typeface="Courier New" charset="0"/>
                <a:cs typeface="Courier New" charset="0"/>
              </a:rPr>
              <a:t>Junos</a:t>
            </a:r>
            <a:r>
              <a:rPr lang="en-US" sz="900" dirty="0">
                <a:solidFill>
                  <a:schemeClr val="accent2"/>
                </a:solidFill>
                <a:latin typeface="Courier New" charset="0"/>
                <a:ea typeface="Courier New" charset="0"/>
                <a:cs typeface="Courier New" charset="0"/>
              </a:rPr>
              <a:t> OS.</a:t>
            </a:r>
          </a:p>
          <a:p>
            <a:r>
              <a:rPr lang="en-US" sz="900" b="1" dirty="0" err="1">
                <a:solidFill>
                  <a:schemeClr val="accent2"/>
                </a:solidFill>
                <a:latin typeface="Courier New" charset="0"/>
                <a:ea typeface="Courier New" charset="0"/>
                <a:cs typeface="Courier New" charset="0"/>
              </a:rPr>
              <a:t>junos_srx_cluster</a:t>
            </a:r>
            <a:r>
              <a:rPr lang="en-US" sz="900" dirty="0">
                <a:solidFill>
                  <a:schemeClr val="accent2"/>
                </a:solidFill>
                <a:latin typeface="Courier New" charset="0"/>
                <a:ea typeface="Courier New" charset="0"/>
                <a:cs typeface="Courier New" charset="0"/>
              </a:rPr>
              <a:t> — Enable/Disable cluster mode for SRX devices</a:t>
            </a:r>
          </a:p>
          <a:p>
            <a:r>
              <a:rPr lang="en-US" sz="900" b="1" dirty="0" err="1">
                <a:solidFill>
                  <a:schemeClr val="accent2"/>
                </a:solidFill>
                <a:latin typeface="Courier New" charset="0"/>
                <a:ea typeface="Courier New" charset="0"/>
                <a:cs typeface="Courier New" charset="0"/>
              </a:rPr>
              <a:t>junos_zeroize</a:t>
            </a:r>
            <a:r>
              <a:rPr lang="en-US" sz="900" dirty="0">
                <a:solidFill>
                  <a:schemeClr val="accent2"/>
                </a:solidFill>
                <a:latin typeface="Courier New" charset="0"/>
                <a:ea typeface="Courier New" charset="0"/>
                <a:cs typeface="Courier New" charset="0"/>
              </a:rPr>
              <a:t> — Remove all configuration information on the Routing Engines and reset all key values on a device.</a:t>
            </a:r>
          </a:p>
          <a:p>
            <a:r>
              <a:rPr lang="en-US" sz="900" b="1" dirty="0" err="1">
                <a:solidFill>
                  <a:schemeClr val="accent2"/>
                </a:solidFill>
                <a:latin typeface="Courier New" charset="0"/>
                <a:ea typeface="Courier New" charset="0"/>
                <a:cs typeface="Courier New" charset="0"/>
              </a:rPr>
              <a:t>junos_get_table</a:t>
            </a:r>
            <a:r>
              <a:rPr lang="en-US" sz="900" dirty="0">
                <a:solidFill>
                  <a:schemeClr val="accent2"/>
                </a:solidFill>
                <a:latin typeface="Courier New" charset="0"/>
                <a:ea typeface="Courier New" charset="0"/>
                <a:cs typeface="Courier New" charset="0"/>
              </a:rPr>
              <a:t> - Retrieve data from a </a:t>
            </a:r>
            <a:r>
              <a:rPr lang="en-US" sz="900" dirty="0" err="1">
                <a:solidFill>
                  <a:schemeClr val="accent2"/>
                </a:solidFill>
                <a:latin typeface="Courier New" charset="0"/>
                <a:ea typeface="Courier New" charset="0"/>
                <a:cs typeface="Courier New" charset="0"/>
              </a:rPr>
              <a:t>Junos</a:t>
            </a:r>
            <a:r>
              <a:rPr lang="en-US" sz="900" dirty="0">
                <a:solidFill>
                  <a:schemeClr val="accent2"/>
                </a:solidFill>
                <a:latin typeface="Courier New" charset="0"/>
                <a:ea typeface="Courier New" charset="0"/>
                <a:cs typeface="Courier New" charset="0"/>
              </a:rPr>
              <a:t> device using Tables/Views</a:t>
            </a:r>
          </a:p>
          <a:p>
            <a:r>
              <a:rPr lang="en-US" sz="900" b="1" dirty="0" err="1">
                <a:solidFill>
                  <a:schemeClr val="accent2"/>
                </a:solidFill>
                <a:latin typeface="Courier New" charset="0"/>
                <a:ea typeface="Courier New" charset="0"/>
                <a:cs typeface="Courier New" charset="0"/>
              </a:rPr>
              <a:t>junos_ping</a:t>
            </a:r>
            <a:r>
              <a:rPr lang="en-US" sz="900" dirty="0">
                <a:solidFill>
                  <a:schemeClr val="accent2"/>
                </a:solidFill>
                <a:latin typeface="Courier New" charset="0"/>
                <a:ea typeface="Courier New" charset="0"/>
                <a:cs typeface="Courier New" charset="0"/>
              </a:rPr>
              <a:t> - execute ping on </a:t>
            </a:r>
            <a:r>
              <a:rPr lang="en-US" sz="900" dirty="0" err="1">
                <a:solidFill>
                  <a:schemeClr val="accent2"/>
                </a:solidFill>
                <a:latin typeface="Courier New" charset="0"/>
                <a:ea typeface="Courier New" charset="0"/>
                <a:cs typeface="Courier New" charset="0"/>
              </a:rPr>
              <a:t>junos</a:t>
            </a:r>
            <a:r>
              <a:rPr lang="en-US" sz="900" dirty="0">
                <a:solidFill>
                  <a:schemeClr val="accent2"/>
                </a:solidFill>
                <a:latin typeface="Courier New" charset="0"/>
                <a:ea typeface="Courier New" charset="0"/>
                <a:cs typeface="Courier New" charset="0"/>
              </a:rPr>
              <a:t> devices</a:t>
            </a:r>
          </a:p>
          <a:p>
            <a:r>
              <a:rPr lang="en-US" sz="900" b="1" dirty="0" err="1">
                <a:solidFill>
                  <a:schemeClr val="accent2"/>
                </a:solidFill>
                <a:latin typeface="Courier New" charset="0"/>
                <a:ea typeface="Courier New" charset="0"/>
                <a:cs typeface="Courier New" charset="0"/>
              </a:rPr>
              <a:t>junos_jsnapy</a:t>
            </a:r>
            <a:r>
              <a:rPr lang="en-US" sz="900" dirty="0">
                <a:solidFill>
                  <a:schemeClr val="accent2"/>
                </a:solidFill>
                <a:latin typeface="Courier New" charset="0"/>
                <a:ea typeface="Courier New" charset="0"/>
                <a:cs typeface="Courier New" charset="0"/>
              </a:rPr>
              <a:t> - Integrate </a:t>
            </a:r>
            <a:r>
              <a:rPr lang="en-US" sz="900" dirty="0" err="1">
                <a:solidFill>
                  <a:schemeClr val="accent2"/>
                </a:solidFill>
                <a:latin typeface="Courier New" charset="0"/>
                <a:ea typeface="Courier New" charset="0"/>
                <a:cs typeface="Courier New" charset="0"/>
              </a:rPr>
              <a:t>JSNAPy</a:t>
            </a:r>
            <a:r>
              <a:rPr lang="en-US" sz="900" dirty="0">
                <a:solidFill>
                  <a:schemeClr val="accent2"/>
                </a:solidFill>
                <a:latin typeface="Courier New" charset="0"/>
                <a:ea typeface="Courier New" charset="0"/>
                <a:cs typeface="Courier New" charset="0"/>
              </a:rPr>
              <a:t> to </a:t>
            </a:r>
            <a:r>
              <a:rPr lang="en-US" sz="900" dirty="0" err="1">
                <a:solidFill>
                  <a:schemeClr val="accent2"/>
                </a:solidFill>
                <a:latin typeface="Courier New" charset="0"/>
                <a:ea typeface="Courier New" charset="0"/>
                <a:cs typeface="Courier New" charset="0"/>
              </a:rPr>
              <a:t>ansible</a:t>
            </a:r>
            <a:r>
              <a:rPr lang="en-US" sz="900" dirty="0">
                <a:solidFill>
                  <a:schemeClr val="accent2"/>
                </a:solidFill>
                <a:latin typeface="Courier New" charset="0"/>
                <a:ea typeface="Courier New" charset="0"/>
                <a:cs typeface="Courier New" charset="0"/>
              </a:rPr>
              <a:t> which helps audit network devices</a:t>
            </a:r>
          </a:p>
          <a:p>
            <a:r>
              <a:rPr lang="en-US" sz="900" b="1" dirty="0" err="1">
                <a:solidFill>
                  <a:schemeClr val="accent2"/>
                </a:solidFill>
                <a:latin typeface="Courier New" charset="0"/>
                <a:ea typeface="Courier New" charset="0"/>
                <a:cs typeface="Courier New" charset="0"/>
              </a:rPr>
              <a:t>junos_rpc</a:t>
            </a:r>
            <a:r>
              <a:rPr lang="en-US" sz="900" dirty="0">
                <a:solidFill>
                  <a:schemeClr val="accent2"/>
                </a:solidFill>
                <a:latin typeface="Courier New" charset="0"/>
                <a:ea typeface="Courier New" charset="0"/>
                <a:cs typeface="Courier New" charset="0"/>
              </a:rPr>
              <a:t> — To execute RPC on device and save output locally</a:t>
            </a:r>
          </a:p>
          <a:p>
            <a:r>
              <a:rPr lang="en-US" sz="900" b="1" dirty="0" err="1">
                <a:solidFill>
                  <a:schemeClr val="accent2"/>
                </a:solidFill>
                <a:latin typeface="Courier New" charset="0"/>
                <a:ea typeface="Courier New" charset="0"/>
                <a:cs typeface="Courier New" charset="0"/>
              </a:rPr>
              <a:t>junos_cli</a:t>
            </a:r>
            <a:r>
              <a:rPr lang="en-US" sz="900" dirty="0">
                <a:solidFill>
                  <a:schemeClr val="accent2"/>
                </a:solidFill>
                <a:latin typeface="Courier New" charset="0"/>
                <a:ea typeface="Courier New" charset="0"/>
                <a:cs typeface="Courier New" charset="0"/>
              </a:rPr>
              <a:t> — To execute CLI on device and save output </a:t>
            </a:r>
            <a:r>
              <a:rPr lang="en-US" sz="900" dirty="0" smtClean="0">
                <a:solidFill>
                  <a:schemeClr val="accent2"/>
                </a:solidFill>
                <a:latin typeface="Courier New" charset="0"/>
                <a:ea typeface="Courier New" charset="0"/>
                <a:cs typeface="Courier New" charset="0"/>
              </a:rPr>
              <a:t>locally</a:t>
            </a:r>
            <a:endParaRPr lang="en-US" sz="900"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20664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07" y="237942"/>
            <a:ext cx="8229601" cy="415498"/>
          </a:xfrm>
        </p:spPr>
        <p:txBody>
          <a:bodyPr/>
          <a:lstStyle/>
          <a:p>
            <a:r>
              <a:rPr lang="en-US" dirty="0"/>
              <a:t>4</a:t>
            </a:r>
            <a:r>
              <a:rPr lang="en-US" dirty="0" smtClean="0"/>
              <a:t>/ </a:t>
            </a:r>
            <a:r>
              <a:rPr lang="en-US" dirty="0"/>
              <a:t>Juniper Module for Ansible</a:t>
            </a:r>
          </a:p>
        </p:txBody>
      </p:sp>
      <p:sp>
        <p:nvSpPr>
          <p:cNvPr id="15" name="Rectangle 14"/>
          <p:cNvSpPr/>
          <p:nvPr/>
        </p:nvSpPr>
        <p:spPr>
          <a:xfrm>
            <a:off x="341981" y="1549795"/>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smtClean="0">
                <a:latin typeface="Arial"/>
                <a:cs typeface="Arial"/>
              </a:rPr>
              <a:t>Core</a:t>
            </a:r>
            <a:endParaRPr lang="en-US" sz="1125" b="1" dirty="0">
              <a:latin typeface="Arial"/>
              <a:cs typeface="Arial"/>
            </a:endParaRPr>
          </a:p>
        </p:txBody>
      </p:sp>
      <p:sp>
        <p:nvSpPr>
          <p:cNvPr id="16" name="Rectangle 15"/>
          <p:cNvSpPr/>
          <p:nvPr/>
        </p:nvSpPr>
        <p:spPr>
          <a:xfrm>
            <a:off x="3244065" y="1552958"/>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smtClean="0">
                <a:latin typeface="Arial"/>
                <a:cs typeface="Arial"/>
              </a:rPr>
              <a:t>Galaxy</a:t>
            </a:r>
            <a:endParaRPr lang="en-US" sz="1125" b="1" dirty="0">
              <a:latin typeface="Arial"/>
              <a:cs typeface="Arial"/>
            </a:endParaRPr>
          </a:p>
        </p:txBody>
      </p:sp>
      <p:sp>
        <p:nvSpPr>
          <p:cNvPr id="17" name="Rectangle 16"/>
          <p:cNvSpPr/>
          <p:nvPr/>
        </p:nvSpPr>
        <p:spPr>
          <a:xfrm>
            <a:off x="6146149" y="1549794"/>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err="1" smtClean="0">
                <a:latin typeface="Arial"/>
                <a:cs typeface="Arial"/>
              </a:rPr>
              <a:t>Github</a:t>
            </a:r>
            <a:endParaRPr lang="en-US" sz="1125" b="1" dirty="0">
              <a:latin typeface="Arial"/>
              <a:cs typeface="Arial"/>
            </a:endParaRPr>
          </a:p>
        </p:txBody>
      </p:sp>
      <p:sp>
        <p:nvSpPr>
          <p:cNvPr id="21" name="Rectangle 20"/>
          <p:cNvSpPr/>
          <p:nvPr/>
        </p:nvSpPr>
        <p:spPr>
          <a:xfrm>
            <a:off x="6146149" y="1879981"/>
            <a:ext cx="2574029" cy="3222998"/>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a:solidFill>
                  <a:schemeClr val="accent4"/>
                </a:solidFill>
                <a:latin typeface="Courier New" panose="02070309020205020404" pitchFamily="49" charset="0"/>
                <a:cs typeface="Courier New" panose="02070309020205020404" pitchFamily="49" charset="0"/>
              </a:rPr>
              <a:t>junos_get_facts</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junos_get_config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junos_install_config</a:t>
            </a:r>
            <a:r>
              <a:rPr lang="en-US" sz="1050" noProof="1">
                <a:solidFill>
                  <a:schemeClr val="accent5"/>
                </a:solidFill>
                <a:latin typeface="Courier New" panose="02070309020205020404" pitchFamily="49" charset="0"/>
                <a:cs typeface="Courier New" panose="02070309020205020404" pitchFamily="49" charset="0"/>
              </a:rPr>
              <a:t> </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junos_zeroize</a:t>
            </a:r>
          </a:p>
          <a:p>
            <a:pPr>
              <a:lnSpc>
                <a:spcPct val="150000"/>
              </a:lnSpc>
            </a:pPr>
            <a:r>
              <a:rPr lang="en-US" sz="1050" b="1" noProof="1">
                <a:solidFill>
                  <a:schemeClr val="accent3"/>
                </a:solidFill>
                <a:latin typeface="Courier New" panose="02070309020205020404" pitchFamily="49" charset="0"/>
                <a:cs typeface="Courier New" panose="02070309020205020404" pitchFamily="49" charset="0"/>
              </a:rPr>
              <a:t>junos_install_os</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junos_cli</a:t>
            </a:r>
            <a:endParaRPr lang="en-US" sz="1050" noProof="1">
              <a:solidFill>
                <a:srgbClr val="7030A0"/>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junos_commit</a:t>
            </a:r>
            <a:r>
              <a:rPr lang="en-US" sz="1050" noProof="1">
                <a:solidFill>
                  <a:srgbClr val="3C3C3C"/>
                </a:solidFill>
                <a:latin typeface="Courier New" panose="02070309020205020404" pitchFamily="49" charset="0"/>
                <a:cs typeface="Courier New" panose="02070309020205020404" pitchFamily="49" charset="0"/>
              </a:rPr>
              <a:t> </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junos_rollback</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junos_shutdown</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junos_srx_cluster</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junos_get_table</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junos_ping</a:t>
            </a:r>
          </a:p>
        </p:txBody>
      </p:sp>
      <p:sp>
        <p:nvSpPr>
          <p:cNvPr id="23" name="Rectangle 22"/>
          <p:cNvSpPr/>
          <p:nvPr/>
        </p:nvSpPr>
        <p:spPr>
          <a:xfrm>
            <a:off x="3244063" y="1879981"/>
            <a:ext cx="2574029" cy="3243196"/>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a:solidFill>
                  <a:schemeClr val="accent4"/>
                </a:solidFill>
                <a:latin typeface="Courier New" panose="02070309020205020404" pitchFamily="49" charset="0"/>
                <a:cs typeface="Courier New" panose="02070309020205020404" pitchFamily="49" charset="0"/>
              </a:rPr>
              <a:t>junos_get_facts</a:t>
            </a: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junos_get_config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junos_install_config</a:t>
            </a:r>
            <a:r>
              <a:rPr lang="en-US" sz="1050" noProof="1" smtClean="0">
                <a:solidFill>
                  <a:schemeClr val="accent5"/>
                </a:solidFill>
                <a:latin typeface="Courier New" panose="02070309020205020404" pitchFamily="49" charset="0"/>
                <a:cs typeface="Courier New" panose="02070309020205020404" pitchFamily="49" charset="0"/>
              </a:rPr>
              <a:t> </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junos_zeroize</a:t>
            </a:r>
          </a:p>
          <a:p>
            <a:pPr>
              <a:lnSpc>
                <a:spcPct val="150000"/>
              </a:lnSpc>
            </a:pPr>
            <a:r>
              <a:rPr lang="en-US" sz="1050" b="1" noProof="1" smtClean="0">
                <a:solidFill>
                  <a:schemeClr val="accent3"/>
                </a:solidFill>
                <a:latin typeface="Courier New" panose="02070309020205020404" pitchFamily="49" charset="0"/>
                <a:cs typeface="Courier New" panose="02070309020205020404" pitchFamily="49" charset="0"/>
              </a:rPr>
              <a:t>junos_install_os</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junos_cli</a:t>
            </a:r>
            <a:endParaRPr lang="en-US" sz="1050" noProof="1">
              <a:solidFill>
                <a:srgbClr val="7030A0"/>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junos_commit</a:t>
            </a:r>
            <a:r>
              <a:rPr lang="en-US" sz="1050" noProof="1" smtClean="0">
                <a:solidFill>
                  <a:srgbClr val="3C3C3C"/>
                </a:solidFill>
                <a:latin typeface="Courier New" panose="02070309020205020404" pitchFamily="49" charset="0"/>
                <a:cs typeface="Courier New" panose="02070309020205020404" pitchFamily="49" charset="0"/>
              </a:rPr>
              <a:t> </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junos_rollback</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junos_shutdown</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junos_srx_cluster</a:t>
            </a:r>
            <a:endParaRPr lang="en-US" sz="1050" noProof="1" smtClean="0">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junos_get_table</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junos_ping</a:t>
            </a:r>
          </a:p>
        </p:txBody>
      </p:sp>
      <p:sp>
        <p:nvSpPr>
          <p:cNvPr id="24" name="Rectangle 23"/>
          <p:cNvSpPr/>
          <p:nvPr/>
        </p:nvSpPr>
        <p:spPr>
          <a:xfrm>
            <a:off x="341977" y="1879981"/>
            <a:ext cx="2574029" cy="2031325"/>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smtClean="0">
                <a:solidFill>
                  <a:schemeClr val="accent4"/>
                </a:solidFill>
                <a:latin typeface="Courier New" panose="02070309020205020404" pitchFamily="49" charset="0"/>
                <a:cs typeface="Courier New" panose="02070309020205020404" pitchFamily="49" charset="0"/>
              </a:rPr>
              <a:t>junos_facts</a:t>
            </a:r>
            <a:endParaRPr lang="en-US" sz="1050" noProof="1" smtClean="0">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junos_template(D)</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3"/>
                </a:solidFill>
                <a:latin typeface="Courier New" panose="02070309020205020404" pitchFamily="49" charset="0"/>
                <a:cs typeface="Courier New" panose="02070309020205020404" pitchFamily="49" charset="0"/>
              </a:rPr>
              <a:t>junos_package</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junos_command</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junos_netconf</a:t>
            </a:r>
            <a:r>
              <a:rPr lang="en-US" sz="1050" noProof="1" smtClean="0">
                <a:solidFill>
                  <a:srgbClr val="3C3C3C"/>
                </a:solidFill>
                <a:latin typeface="Courier New" panose="02070309020205020404" pitchFamily="49" charset="0"/>
                <a:cs typeface="Courier New" panose="02070309020205020404" pitchFamily="49" charset="0"/>
              </a:rPr>
              <a:t> </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junos_user</a:t>
            </a:r>
            <a:endParaRPr lang="en-US" sz="1050" noProof="1">
              <a:solidFill>
                <a:srgbClr val="7030A0"/>
              </a:solidFill>
              <a:latin typeface="Courier New" panose="02070309020205020404" pitchFamily="49" charset="0"/>
              <a:cs typeface="Courier New" panose="02070309020205020404" pitchFamily="49" charset="0"/>
            </a:endParaRPr>
          </a:p>
        </p:txBody>
      </p:sp>
      <p:cxnSp>
        <p:nvCxnSpPr>
          <p:cNvPr id="26" name="Straight Arrow Connector 25"/>
          <p:cNvCxnSpPr/>
          <p:nvPr/>
        </p:nvCxnSpPr>
        <p:spPr>
          <a:xfrm flipV="1">
            <a:off x="1872461" y="995721"/>
            <a:ext cx="5560701" cy="27723"/>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872461" y="1247308"/>
            <a:ext cx="5560701" cy="27723"/>
          </a:xfrm>
          <a:prstGeom prst="straightConnector1">
            <a:avLst/>
          </a:prstGeom>
          <a:ln w="19050">
            <a:solidFill>
              <a:schemeClr val="accent2"/>
            </a:solidFill>
            <a:miter lim="800000"/>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05782" y="1280717"/>
            <a:ext cx="600330" cy="239987"/>
          </a:xfrm>
          <a:prstGeom prst="rect">
            <a:avLst/>
          </a:prstGeom>
          <a:ln>
            <a:noFill/>
          </a:ln>
        </p:spPr>
        <p:txBody>
          <a:bodyPr wrap="none" lIns="45643" tIns="22821" rIns="45643" bIns="22821" rtlCol="0">
            <a:spAutoFit/>
          </a:bodyPr>
          <a:lstStyle/>
          <a:p>
            <a:pPr algn="l">
              <a:lnSpc>
                <a:spcPct val="90000"/>
              </a:lnSpc>
            </a:pPr>
            <a:r>
              <a:rPr lang="en-US" sz="1400" smtClean="0">
                <a:solidFill>
                  <a:schemeClr val="accent2"/>
                </a:solidFill>
                <a:latin typeface="Arial"/>
                <a:cs typeface="Arial"/>
              </a:rPr>
              <a:t>Stable</a:t>
            </a:r>
            <a:endParaRPr lang="en-US" sz="1400" dirty="0" smtClean="0">
              <a:solidFill>
                <a:schemeClr val="accent2"/>
              </a:solidFill>
              <a:latin typeface="Arial"/>
              <a:cs typeface="Arial"/>
            </a:endParaRPr>
          </a:p>
        </p:txBody>
      </p:sp>
      <p:sp>
        <p:nvSpPr>
          <p:cNvPr id="30" name="TextBox 29"/>
          <p:cNvSpPr txBox="1"/>
          <p:nvPr/>
        </p:nvSpPr>
        <p:spPr>
          <a:xfrm>
            <a:off x="4305782" y="772030"/>
            <a:ext cx="579490" cy="239987"/>
          </a:xfrm>
          <a:prstGeom prst="rect">
            <a:avLst/>
          </a:prstGeom>
          <a:ln>
            <a:noFill/>
          </a:ln>
        </p:spPr>
        <p:txBody>
          <a:bodyPr wrap="none" lIns="45643" tIns="22821" rIns="45643" bIns="22821" rtlCol="0">
            <a:spAutoFit/>
          </a:bodyPr>
          <a:lstStyle/>
          <a:p>
            <a:pPr algn="l">
              <a:lnSpc>
                <a:spcPct val="90000"/>
              </a:lnSpc>
            </a:pPr>
            <a:r>
              <a:rPr lang="en-US" sz="1400" dirty="0" smtClean="0">
                <a:solidFill>
                  <a:schemeClr val="accent2"/>
                </a:solidFill>
                <a:latin typeface="Arial"/>
                <a:cs typeface="Arial"/>
              </a:rPr>
              <a:t>Latest</a:t>
            </a:r>
          </a:p>
        </p:txBody>
      </p:sp>
    </p:spTree>
    <p:extLst>
      <p:ext uri="{BB962C8B-B14F-4D97-AF65-F5344CB8AC3E}">
        <p14:creationId xmlns:p14="http://schemas.microsoft.com/office/powerpoint/2010/main" val="9706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07" y="237942"/>
            <a:ext cx="8229601" cy="415498"/>
          </a:xfrm>
        </p:spPr>
        <p:txBody>
          <a:bodyPr/>
          <a:lstStyle/>
          <a:p>
            <a:r>
              <a:rPr lang="en-US" dirty="0"/>
              <a:t>4</a:t>
            </a:r>
            <a:r>
              <a:rPr lang="en-US" dirty="0" smtClean="0"/>
              <a:t>/ </a:t>
            </a:r>
            <a:r>
              <a:rPr lang="en-US" dirty="0"/>
              <a:t>Juniper Module for Ansible</a:t>
            </a:r>
          </a:p>
        </p:txBody>
      </p:sp>
      <p:sp>
        <p:nvSpPr>
          <p:cNvPr id="15" name="Rectangle 14"/>
          <p:cNvSpPr/>
          <p:nvPr/>
        </p:nvSpPr>
        <p:spPr>
          <a:xfrm>
            <a:off x="341981" y="1549795"/>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smtClean="0">
                <a:latin typeface="Arial"/>
                <a:cs typeface="Arial"/>
              </a:rPr>
              <a:t>Core</a:t>
            </a:r>
            <a:endParaRPr lang="en-US" sz="1125" b="1" dirty="0">
              <a:latin typeface="Arial"/>
              <a:cs typeface="Arial"/>
            </a:endParaRPr>
          </a:p>
        </p:txBody>
      </p:sp>
      <p:sp>
        <p:nvSpPr>
          <p:cNvPr id="16" name="Rectangle 15"/>
          <p:cNvSpPr/>
          <p:nvPr/>
        </p:nvSpPr>
        <p:spPr>
          <a:xfrm>
            <a:off x="3244065" y="1552958"/>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smtClean="0">
                <a:latin typeface="Arial"/>
                <a:cs typeface="Arial"/>
              </a:rPr>
              <a:t>Galaxy</a:t>
            </a:r>
            <a:endParaRPr lang="en-US" sz="1125" b="1" dirty="0">
              <a:latin typeface="Arial"/>
              <a:cs typeface="Arial"/>
            </a:endParaRPr>
          </a:p>
        </p:txBody>
      </p:sp>
      <p:sp>
        <p:nvSpPr>
          <p:cNvPr id="17" name="Rectangle 16"/>
          <p:cNvSpPr/>
          <p:nvPr/>
        </p:nvSpPr>
        <p:spPr>
          <a:xfrm>
            <a:off x="6146149" y="1549794"/>
            <a:ext cx="2574029" cy="3301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pPr algn="ctr"/>
            <a:r>
              <a:rPr lang="en-US" sz="1125" b="1" dirty="0" err="1" smtClean="0">
                <a:latin typeface="Arial"/>
                <a:cs typeface="Arial"/>
              </a:rPr>
              <a:t>Github</a:t>
            </a:r>
            <a:endParaRPr lang="en-US" sz="1125" b="1" dirty="0">
              <a:latin typeface="Arial"/>
              <a:cs typeface="Arial"/>
            </a:endParaRPr>
          </a:p>
        </p:txBody>
      </p:sp>
      <p:sp>
        <p:nvSpPr>
          <p:cNvPr id="21" name="Rectangle 20"/>
          <p:cNvSpPr/>
          <p:nvPr/>
        </p:nvSpPr>
        <p:spPr>
          <a:xfrm>
            <a:off x="6146149" y="1879981"/>
            <a:ext cx="2574029" cy="3222998"/>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a:solidFill>
                  <a:schemeClr val="accent4"/>
                </a:solidFill>
                <a:latin typeface="Courier New" panose="02070309020205020404" pitchFamily="49" charset="0"/>
                <a:cs typeface="Courier New" panose="02070309020205020404" pitchFamily="49" charset="0"/>
              </a:rPr>
              <a:t>junos_get_facts</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junos_get_config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junos_install_config</a:t>
            </a:r>
            <a:r>
              <a:rPr lang="en-US" sz="1050" noProof="1">
                <a:solidFill>
                  <a:schemeClr val="accent5"/>
                </a:solidFill>
                <a:latin typeface="Courier New" panose="02070309020205020404" pitchFamily="49" charset="0"/>
                <a:cs typeface="Courier New" panose="02070309020205020404" pitchFamily="49" charset="0"/>
              </a:rPr>
              <a:t> </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junos_zeroize</a:t>
            </a:r>
          </a:p>
          <a:p>
            <a:pPr>
              <a:lnSpc>
                <a:spcPct val="150000"/>
              </a:lnSpc>
            </a:pPr>
            <a:r>
              <a:rPr lang="en-US" sz="1050" b="1" noProof="1">
                <a:solidFill>
                  <a:schemeClr val="accent3"/>
                </a:solidFill>
                <a:latin typeface="Courier New" panose="02070309020205020404" pitchFamily="49" charset="0"/>
                <a:cs typeface="Courier New" panose="02070309020205020404" pitchFamily="49" charset="0"/>
              </a:rPr>
              <a:t>junos_install_os</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junos_cli</a:t>
            </a:r>
            <a:endParaRPr lang="en-US" sz="1050" noProof="1">
              <a:solidFill>
                <a:srgbClr val="7030A0"/>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junos_commit</a:t>
            </a:r>
            <a:r>
              <a:rPr lang="en-US" sz="1050" noProof="1">
                <a:solidFill>
                  <a:srgbClr val="3C3C3C"/>
                </a:solidFill>
                <a:latin typeface="Courier New" panose="02070309020205020404" pitchFamily="49" charset="0"/>
                <a:cs typeface="Courier New" panose="02070309020205020404" pitchFamily="49" charset="0"/>
              </a:rPr>
              <a:t> </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junos_rollback</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junos_shutdown</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junos_srx_cluster</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junos_get_table</a:t>
            </a:r>
          </a:p>
          <a:p>
            <a:pPr>
              <a:lnSpc>
                <a:spcPct val="150000"/>
              </a:lnSpc>
            </a:pPr>
            <a:r>
              <a:rPr lang="en-US" sz="1050" b="1" noProof="1">
                <a:solidFill>
                  <a:srgbClr val="3C3C3C"/>
                </a:solidFill>
                <a:latin typeface="Courier New" panose="02070309020205020404" pitchFamily="49" charset="0"/>
                <a:cs typeface="Courier New" panose="02070309020205020404" pitchFamily="49" charset="0"/>
              </a:rPr>
              <a:t>junos_ping</a:t>
            </a:r>
          </a:p>
        </p:txBody>
      </p:sp>
      <p:sp>
        <p:nvSpPr>
          <p:cNvPr id="23" name="Rectangle 22"/>
          <p:cNvSpPr/>
          <p:nvPr/>
        </p:nvSpPr>
        <p:spPr>
          <a:xfrm>
            <a:off x="3244063" y="1879981"/>
            <a:ext cx="2574029" cy="3243196"/>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a:solidFill>
                  <a:schemeClr val="accent4"/>
                </a:solidFill>
                <a:latin typeface="Courier New" panose="02070309020205020404" pitchFamily="49" charset="0"/>
                <a:cs typeface="Courier New" panose="02070309020205020404" pitchFamily="49" charset="0"/>
              </a:rPr>
              <a:t>junos_get_facts</a:t>
            </a: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junos_get_config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junos_install_config</a:t>
            </a:r>
            <a:r>
              <a:rPr lang="en-US" sz="1050" noProof="1" smtClean="0">
                <a:solidFill>
                  <a:schemeClr val="accent5"/>
                </a:solidFill>
                <a:latin typeface="Courier New" panose="02070309020205020404" pitchFamily="49" charset="0"/>
                <a:cs typeface="Courier New" panose="02070309020205020404" pitchFamily="49" charset="0"/>
              </a:rPr>
              <a:t> </a:t>
            </a: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junos_zeroize</a:t>
            </a:r>
          </a:p>
          <a:p>
            <a:pPr>
              <a:lnSpc>
                <a:spcPct val="150000"/>
              </a:lnSpc>
            </a:pPr>
            <a:r>
              <a:rPr lang="en-US" sz="1050" b="1" noProof="1" smtClean="0">
                <a:solidFill>
                  <a:schemeClr val="accent3"/>
                </a:solidFill>
                <a:latin typeface="Courier New" panose="02070309020205020404" pitchFamily="49" charset="0"/>
                <a:cs typeface="Courier New" panose="02070309020205020404" pitchFamily="49" charset="0"/>
              </a:rPr>
              <a:t>junos_install_os</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junos_cli</a:t>
            </a:r>
            <a:endParaRPr lang="en-US" sz="1050" noProof="1">
              <a:solidFill>
                <a:srgbClr val="7030A0"/>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junos_commit</a:t>
            </a:r>
            <a:r>
              <a:rPr lang="en-US" sz="1050" noProof="1" smtClean="0">
                <a:solidFill>
                  <a:srgbClr val="3C3C3C"/>
                </a:solidFill>
                <a:latin typeface="Courier New" panose="02070309020205020404" pitchFamily="49" charset="0"/>
                <a:cs typeface="Courier New" panose="02070309020205020404" pitchFamily="49" charset="0"/>
              </a:rPr>
              <a:t> </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junos_rollback</a:t>
            </a:r>
            <a:endParaRPr lang="en-US" sz="1050" noProof="1">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junos_shutdown</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junos_srx_cluster</a:t>
            </a:r>
            <a:endParaRPr lang="en-US" sz="1050" noProof="1" smtClean="0">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junos_get_table</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junos_ping</a:t>
            </a:r>
          </a:p>
        </p:txBody>
      </p:sp>
      <p:sp>
        <p:nvSpPr>
          <p:cNvPr id="24" name="Rectangle 23"/>
          <p:cNvSpPr/>
          <p:nvPr/>
        </p:nvSpPr>
        <p:spPr>
          <a:xfrm>
            <a:off x="341977" y="1879981"/>
            <a:ext cx="2574029" cy="2031325"/>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nSpc>
                <a:spcPct val="150000"/>
              </a:lnSpc>
            </a:pPr>
            <a:r>
              <a:rPr lang="en-US" sz="1050" b="1" noProof="1" smtClean="0">
                <a:solidFill>
                  <a:schemeClr val="accent4"/>
                </a:solidFill>
                <a:latin typeface="Courier New" panose="02070309020205020404" pitchFamily="49" charset="0"/>
                <a:cs typeface="Courier New" panose="02070309020205020404" pitchFamily="49" charset="0"/>
              </a:rPr>
              <a:t>junos_facts</a:t>
            </a:r>
            <a:endParaRPr lang="en-US" sz="1050" noProof="1" smtClean="0">
              <a:solidFill>
                <a:srgbClr val="3C3C3C"/>
              </a:solidFill>
              <a:latin typeface="Courier New" panose="02070309020205020404" pitchFamily="49" charset="0"/>
              <a:cs typeface="Courier New" panose="02070309020205020404" pitchFamily="49" charset="0"/>
            </a:endParaRPr>
          </a:p>
          <a:p>
            <a:pPr>
              <a:lnSpc>
                <a:spcPct val="150000"/>
              </a:lnSpc>
            </a:pPr>
            <a:r>
              <a:rPr lang="en-US" sz="1050" b="1" noProof="1" smtClean="0">
                <a:solidFill>
                  <a:schemeClr val="accent5"/>
                </a:solidFill>
                <a:latin typeface="Courier New" panose="02070309020205020404" pitchFamily="49" charset="0"/>
                <a:cs typeface="Courier New" panose="02070309020205020404" pitchFamily="49" charset="0"/>
              </a:rPr>
              <a:t>junos_config</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5"/>
                </a:solidFill>
                <a:latin typeface="Courier New" panose="02070309020205020404" pitchFamily="49" charset="0"/>
                <a:cs typeface="Courier New" panose="02070309020205020404" pitchFamily="49" charset="0"/>
              </a:rPr>
              <a:t>junos_template(D)</a:t>
            </a:r>
            <a:endParaRPr lang="en-US" sz="1050" noProof="1">
              <a:solidFill>
                <a:schemeClr val="accent5"/>
              </a:solidFill>
              <a:latin typeface="Courier New" panose="02070309020205020404" pitchFamily="49" charset="0"/>
              <a:cs typeface="Courier New" panose="02070309020205020404" pitchFamily="49" charset="0"/>
            </a:endParaRPr>
          </a:p>
          <a:p>
            <a:pPr>
              <a:lnSpc>
                <a:spcPct val="150000"/>
              </a:lnSpc>
            </a:pPr>
            <a:r>
              <a:rPr lang="en-US" sz="1050" b="1" noProof="1">
                <a:solidFill>
                  <a:schemeClr val="accent3"/>
                </a:solidFill>
                <a:latin typeface="Courier New" panose="02070309020205020404" pitchFamily="49" charset="0"/>
                <a:cs typeface="Courier New" panose="02070309020205020404" pitchFamily="49" charset="0"/>
              </a:rPr>
              <a:t>junos_package</a:t>
            </a:r>
          </a:p>
          <a:p>
            <a:pPr>
              <a:lnSpc>
                <a:spcPct val="150000"/>
              </a:lnSpc>
            </a:pPr>
            <a:r>
              <a:rPr lang="en-US" sz="1050" b="1" noProof="1">
                <a:solidFill>
                  <a:schemeClr val="accent1"/>
                </a:solidFill>
                <a:latin typeface="Courier New" panose="02070309020205020404" pitchFamily="49" charset="0"/>
                <a:cs typeface="Courier New" panose="02070309020205020404" pitchFamily="49" charset="0"/>
              </a:rPr>
              <a:t>junos_rpc</a:t>
            </a:r>
            <a:endParaRPr lang="en-US" sz="1050" noProof="1">
              <a:solidFill>
                <a:schemeClr val="accent1"/>
              </a:solidFill>
              <a:latin typeface="Courier New" panose="02070309020205020404" pitchFamily="49" charset="0"/>
              <a:cs typeface="Courier New" panose="02070309020205020404" pitchFamily="49" charset="0"/>
            </a:endParaRPr>
          </a:p>
          <a:p>
            <a:pPr>
              <a:lnSpc>
                <a:spcPct val="150000"/>
              </a:lnSpc>
            </a:pPr>
            <a:r>
              <a:rPr lang="en-US" sz="1050" b="1" noProof="1">
                <a:solidFill>
                  <a:srgbClr val="7030A0"/>
                </a:solidFill>
                <a:latin typeface="Courier New" panose="02070309020205020404" pitchFamily="49" charset="0"/>
                <a:cs typeface="Courier New" panose="02070309020205020404" pitchFamily="49" charset="0"/>
              </a:rPr>
              <a:t>junos_command</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junos_netconf</a:t>
            </a:r>
            <a:r>
              <a:rPr lang="en-US" sz="1050" noProof="1" smtClean="0">
                <a:solidFill>
                  <a:srgbClr val="3C3C3C"/>
                </a:solidFill>
                <a:latin typeface="Courier New" panose="02070309020205020404" pitchFamily="49" charset="0"/>
                <a:cs typeface="Courier New" panose="02070309020205020404" pitchFamily="49" charset="0"/>
              </a:rPr>
              <a:t> </a:t>
            </a:r>
          </a:p>
          <a:p>
            <a:pPr>
              <a:lnSpc>
                <a:spcPct val="150000"/>
              </a:lnSpc>
            </a:pPr>
            <a:r>
              <a:rPr lang="en-US" sz="1050" b="1" noProof="1" smtClean="0">
                <a:solidFill>
                  <a:srgbClr val="3C3C3C"/>
                </a:solidFill>
                <a:latin typeface="Courier New" panose="02070309020205020404" pitchFamily="49" charset="0"/>
                <a:cs typeface="Courier New" panose="02070309020205020404" pitchFamily="49" charset="0"/>
              </a:rPr>
              <a:t>junos_user</a:t>
            </a:r>
            <a:endParaRPr lang="en-US" sz="1050" noProof="1">
              <a:solidFill>
                <a:srgbClr val="7030A0"/>
              </a:solidFill>
              <a:latin typeface="Courier New" panose="02070309020205020404" pitchFamily="49" charset="0"/>
              <a:cs typeface="Courier New" panose="02070309020205020404" pitchFamily="49" charset="0"/>
            </a:endParaRPr>
          </a:p>
        </p:txBody>
      </p:sp>
      <p:cxnSp>
        <p:nvCxnSpPr>
          <p:cNvPr id="26" name="Straight Arrow Connector 25"/>
          <p:cNvCxnSpPr/>
          <p:nvPr/>
        </p:nvCxnSpPr>
        <p:spPr>
          <a:xfrm flipV="1">
            <a:off x="1872461" y="995721"/>
            <a:ext cx="5560701" cy="27723"/>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872461" y="1247308"/>
            <a:ext cx="5560701" cy="27723"/>
          </a:xfrm>
          <a:prstGeom prst="straightConnector1">
            <a:avLst/>
          </a:prstGeom>
          <a:ln w="19050">
            <a:solidFill>
              <a:schemeClr val="accent2"/>
            </a:solidFill>
            <a:miter lim="800000"/>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05782" y="1280717"/>
            <a:ext cx="600330" cy="239987"/>
          </a:xfrm>
          <a:prstGeom prst="rect">
            <a:avLst/>
          </a:prstGeom>
          <a:ln>
            <a:noFill/>
          </a:ln>
        </p:spPr>
        <p:txBody>
          <a:bodyPr wrap="none" lIns="45643" tIns="22821" rIns="45643" bIns="22821" rtlCol="0">
            <a:spAutoFit/>
          </a:bodyPr>
          <a:lstStyle/>
          <a:p>
            <a:pPr algn="l">
              <a:lnSpc>
                <a:spcPct val="90000"/>
              </a:lnSpc>
            </a:pPr>
            <a:r>
              <a:rPr lang="en-US" sz="1400" smtClean="0">
                <a:solidFill>
                  <a:schemeClr val="accent2"/>
                </a:solidFill>
                <a:latin typeface="Arial"/>
                <a:cs typeface="Arial"/>
              </a:rPr>
              <a:t>Stable</a:t>
            </a:r>
            <a:endParaRPr lang="en-US" sz="1400" dirty="0" smtClean="0">
              <a:solidFill>
                <a:schemeClr val="accent2"/>
              </a:solidFill>
              <a:latin typeface="Arial"/>
              <a:cs typeface="Arial"/>
            </a:endParaRPr>
          </a:p>
        </p:txBody>
      </p:sp>
      <p:sp>
        <p:nvSpPr>
          <p:cNvPr id="30" name="TextBox 29"/>
          <p:cNvSpPr txBox="1"/>
          <p:nvPr/>
        </p:nvSpPr>
        <p:spPr>
          <a:xfrm>
            <a:off x="4305782" y="772030"/>
            <a:ext cx="579490" cy="239987"/>
          </a:xfrm>
          <a:prstGeom prst="rect">
            <a:avLst/>
          </a:prstGeom>
          <a:ln>
            <a:noFill/>
          </a:ln>
        </p:spPr>
        <p:txBody>
          <a:bodyPr wrap="none" lIns="45643" tIns="22821" rIns="45643" bIns="22821" rtlCol="0">
            <a:spAutoFit/>
          </a:bodyPr>
          <a:lstStyle/>
          <a:p>
            <a:pPr algn="l">
              <a:lnSpc>
                <a:spcPct val="90000"/>
              </a:lnSpc>
            </a:pPr>
            <a:r>
              <a:rPr lang="en-US" sz="1400" dirty="0" smtClean="0">
                <a:solidFill>
                  <a:schemeClr val="accent2"/>
                </a:solidFill>
                <a:latin typeface="Arial"/>
                <a:cs typeface="Arial"/>
              </a:rPr>
              <a:t>Latest</a:t>
            </a:r>
          </a:p>
        </p:txBody>
      </p:sp>
    </p:spTree>
    <p:extLst>
      <p:ext uri="{BB962C8B-B14F-4D97-AF65-F5344CB8AC3E}">
        <p14:creationId xmlns:p14="http://schemas.microsoft.com/office/powerpoint/2010/main" val="39358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607" y="1052379"/>
            <a:ext cx="8485129" cy="3774264"/>
          </a:xfrm>
        </p:spPr>
        <p:txBody>
          <a:bodyPr/>
          <a:lstStyle/>
          <a:p>
            <a:r>
              <a:rPr lang="en-US" dirty="0" smtClean="0"/>
              <a:t>Core:</a:t>
            </a:r>
          </a:p>
          <a:p>
            <a:pPr lvl="1"/>
            <a:r>
              <a:rPr lang="en-US" sz="1600" dirty="0"/>
              <a:t>Details: </a:t>
            </a:r>
            <a:r>
              <a:rPr lang="en-US" sz="1600" dirty="0">
                <a:hlinkClick r:id="rId3"/>
              </a:rPr>
              <a:t>http://</a:t>
            </a:r>
            <a:r>
              <a:rPr lang="en-US" sz="1600" dirty="0" smtClean="0">
                <a:hlinkClick r:id="rId3"/>
              </a:rPr>
              <a:t>docs.ansible.com/ansible/list_of_network_modules.html#junos</a:t>
            </a:r>
            <a:endParaRPr lang="en-US" sz="1600" dirty="0" smtClean="0"/>
          </a:p>
          <a:p>
            <a:pPr lvl="1"/>
            <a:r>
              <a:rPr lang="en-US" sz="1600" dirty="0" smtClean="0"/>
              <a:t>Install (along with Ansible):</a:t>
            </a:r>
            <a:r>
              <a:rPr lang="en-US" dirty="0" smtClean="0"/>
              <a:t> </a:t>
            </a:r>
            <a:r>
              <a:rPr lang="en-US" sz="1400" b="1" dirty="0">
                <a:latin typeface="Courier New" charset="0"/>
                <a:ea typeface="Courier New" charset="0"/>
                <a:cs typeface="Courier New" charset="0"/>
              </a:rPr>
              <a:t>pip install </a:t>
            </a:r>
            <a:r>
              <a:rPr lang="en-US" sz="1400" b="1" dirty="0" err="1">
                <a:latin typeface="Courier New" charset="0"/>
                <a:ea typeface="Courier New" charset="0"/>
                <a:cs typeface="Courier New" charset="0"/>
              </a:rPr>
              <a:t>ansible</a:t>
            </a:r>
            <a:r>
              <a:rPr lang="en-US" sz="1400" b="1" dirty="0">
                <a:latin typeface="Courier New" charset="0"/>
                <a:ea typeface="Courier New" charset="0"/>
                <a:cs typeface="Courier New" charset="0"/>
              </a:rPr>
              <a:t> </a:t>
            </a:r>
          </a:p>
          <a:p>
            <a:endParaRPr lang="en-US" dirty="0" smtClean="0"/>
          </a:p>
          <a:p>
            <a:r>
              <a:rPr lang="en-US" dirty="0" smtClean="0"/>
              <a:t>Galaxy:</a:t>
            </a:r>
          </a:p>
          <a:p>
            <a:pPr lvl="1"/>
            <a:r>
              <a:rPr lang="en-US" sz="1600" dirty="0" smtClean="0"/>
              <a:t>Details</a:t>
            </a:r>
            <a:r>
              <a:rPr lang="en-US" sz="1600" dirty="0"/>
              <a:t>: </a:t>
            </a:r>
            <a:r>
              <a:rPr lang="en-US" sz="1600" dirty="0">
                <a:hlinkClick r:id="rId4"/>
              </a:rPr>
              <a:t>https://galaxy.ansible.com/Juniper/junos</a:t>
            </a:r>
            <a:r>
              <a:rPr lang="en-US" sz="1600" dirty="0" smtClean="0">
                <a:hlinkClick r:id="rId4"/>
              </a:rPr>
              <a:t>/</a:t>
            </a:r>
            <a:endParaRPr lang="en-US" sz="1600" dirty="0"/>
          </a:p>
          <a:p>
            <a:pPr lvl="1"/>
            <a:r>
              <a:rPr lang="en-US" sz="1600" dirty="0" smtClean="0"/>
              <a:t>Install: </a:t>
            </a:r>
            <a:r>
              <a:rPr lang="en-US" sz="1400" b="1" dirty="0" err="1">
                <a:latin typeface="Courier New" charset="0"/>
                <a:ea typeface="Courier New" charset="0"/>
                <a:cs typeface="Courier New" charset="0"/>
              </a:rPr>
              <a:t>sudo</a:t>
            </a:r>
            <a:r>
              <a:rPr lang="en-US"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ansible</a:t>
            </a:r>
            <a:r>
              <a:rPr lang="en-US" sz="1400" b="1" dirty="0">
                <a:latin typeface="Courier New" charset="0"/>
                <a:ea typeface="Courier New" charset="0"/>
                <a:cs typeface="Courier New" charset="0"/>
              </a:rPr>
              <a:t>-galaxy install </a:t>
            </a:r>
            <a:r>
              <a:rPr lang="en-US" sz="1400" b="1" dirty="0" err="1">
                <a:latin typeface="Courier New" charset="0"/>
                <a:ea typeface="Courier New" charset="0"/>
                <a:cs typeface="Courier New" charset="0"/>
              </a:rPr>
              <a:t>Juniper.junos</a:t>
            </a:r>
            <a:endParaRPr lang="en-US" sz="1400" b="1" dirty="0">
              <a:latin typeface="Courier New" charset="0"/>
              <a:ea typeface="Courier New" charset="0"/>
              <a:cs typeface="Courier New" charset="0"/>
            </a:endParaRPr>
          </a:p>
          <a:p>
            <a:endParaRPr lang="en-US" dirty="0"/>
          </a:p>
          <a:p>
            <a:r>
              <a:rPr lang="en-US" dirty="0" err="1" smtClean="0"/>
              <a:t>Github</a:t>
            </a:r>
            <a:r>
              <a:rPr lang="en-US" dirty="0" smtClean="0"/>
              <a:t>:</a:t>
            </a:r>
          </a:p>
          <a:p>
            <a:pPr lvl="1"/>
            <a:r>
              <a:rPr lang="en-US" sz="1600" dirty="0" smtClean="0"/>
              <a:t>Details: </a:t>
            </a:r>
            <a:r>
              <a:rPr lang="en-US" sz="1600" dirty="0" smtClean="0">
                <a:hlinkClick r:id="rId5"/>
              </a:rPr>
              <a:t>https://github.com/Juniper/ansible-junos-stdlib</a:t>
            </a:r>
            <a:endParaRPr lang="en-US" sz="1600" dirty="0"/>
          </a:p>
          <a:p>
            <a:pPr lvl="1"/>
            <a:r>
              <a:rPr lang="en-US" sz="1600" dirty="0" smtClean="0"/>
              <a:t>Install:</a:t>
            </a:r>
            <a:r>
              <a:rPr lang="en-US" sz="1600" dirty="0" smtClean="0">
                <a:latin typeface="Courier New" charset="0"/>
                <a:ea typeface="Courier New" charset="0"/>
                <a:cs typeface="Courier New" charset="0"/>
              </a:rPr>
              <a:t> </a:t>
            </a:r>
            <a:r>
              <a:rPr lang="en-US" sz="1400" b="1" dirty="0" err="1" smtClean="0">
                <a:latin typeface="Courier New" charset="0"/>
                <a:ea typeface="Courier New" charset="0"/>
                <a:cs typeface="Courier New" charset="0"/>
              </a:rPr>
              <a:t>git</a:t>
            </a:r>
            <a:r>
              <a:rPr lang="en-US" sz="1400" b="1" dirty="0" smtClean="0">
                <a:latin typeface="Courier New" charset="0"/>
                <a:ea typeface="Courier New" charset="0"/>
                <a:cs typeface="Courier New" charset="0"/>
              </a:rPr>
              <a:t> clone https://</a:t>
            </a:r>
            <a:r>
              <a:rPr lang="en-US" sz="1400" b="1" dirty="0" err="1" smtClean="0">
                <a:latin typeface="Courier New" charset="0"/>
                <a:ea typeface="Courier New" charset="0"/>
                <a:cs typeface="Courier New" charset="0"/>
              </a:rPr>
              <a:t>github.com</a:t>
            </a:r>
            <a:r>
              <a:rPr lang="en-US" sz="1400" b="1" dirty="0" smtClean="0">
                <a:latin typeface="Courier New" charset="0"/>
                <a:ea typeface="Courier New" charset="0"/>
                <a:cs typeface="Courier New" charset="0"/>
              </a:rPr>
              <a:t>/Juniper/</a:t>
            </a:r>
            <a:r>
              <a:rPr lang="en-US" sz="1400" b="1" dirty="0" err="1" smtClean="0">
                <a:latin typeface="Courier New" charset="0"/>
                <a:ea typeface="Courier New" charset="0"/>
                <a:cs typeface="Courier New" charset="0"/>
              </a:rPr>
              <a:t>ansible-junos-stdlib.git</a:t>
            </a:r>
            <a:endParaRPr lang="en-US" sz="1400" b="1" dirty="0">
              <a:latin typeface="Courier New" charset="0"/>
              <a:ea typeface="Courier New" charset="0"/>
              <a:cs typeface="Courier New" charset="0"/>
            </a:endParaRPr>
          </a:p>
        </p:txBody>
      </p:sp>
      <p:sp>
        <p:nvSpPr>
          <p:cNvPr id="5" name="Title 1"/>
          <p:cNvSpPr>
            <a:spLocks noGrp="1"/>
          </p:cNvSpPr>
          <p:nvPr>
            <p:ph type="title"/>
          </p:nvPr>
        </p:nvSpPr>
        <p:spPr>
          <a:xfrm>
            <a:off x="368607" y="237942"/>
            <a:ext cx="8229601" cy="415498"/>
          </a:xfrm>
        </p:spPr>
        <p:txBody>
          <a:bodyPr/>
          <a:lstStyle/>
          <a:p>
            <a:r>
              <a:rPr lang="en-US" dirty="0"/>
              <a:t>4</a:t>
            </a:r>
            <a:r>
              <a:rPr lang="en-US" dirty="0" smtClean="0"/>
              <a:t>/ </a:t>
            </a:r>
            <a:r>
              <a:rPr lang="en-US" dirty="0"/>
              <a:t>Juniper Module for Ansible</a:t>
            </a:r>
          </a:p>
        </p:txBody>
      </p:sp>
    </p:spTree>
    <p:extLst>
      <p:ext uri="{BB962C8B-B14F-4D97-AF65-F5344CB8AC3E}">
        <p14:creationId xmlns:p14="http://schemas.microsoft.com/office/powerpoint/2010/main" val="78991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2" hidden="1"/>
          <p:cNvGraphicFramePr>
            <a:graphicFrameLocks noChangeAspect="1"/>
          </p:cNvGraphicFramePr>
          <p:nvPr>
            <p:custDataLst>
              <p:tags r:id="rId2"/>
            </p:custDataLst>
          </p:nvPr>
        </p:nvGraphicFramePr>
        <p:xfrm>
          <a:off x="1591" y="1194"/>
          <a:ext cx="1587" cy="1190"/>
        </p:xfrm>
        <a:graphic>
          <a:graphicData uri="http://schemas.openxmlformats.org/presentationml/2006/ole">
            <mc:AlternateContent xmlns:mc="http://schemas.openxmlformats.org/markup-compatibility/2006">
              <mc:Choice xmlns:v="urn:schemas-microsoft-com:vml" Requires="v">
                <p:oleObj spid="_x0000_s7356" name="think-cell Slide" r:id="rId5" imgW="6350000" imgH="6350000" progId="">
                  <p:embed/>
                </p:oleObj>
              </mc:Choice>
              <mc:Fallback>
                <p:oleObj name="think-cell Slide" r:id="rId5" imgW="6350000" imgH="635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1" y="1194"/>
                        <a:ext cx="1587" cy="119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Chevron 2"/>
          <p:cNvSpPr/>
          <p:nvPr/>
        </p:nvSpPr>
        <p:spPr>
          <a:xfrm>
            <a:off x="2792439" y="2882064"/>
            <a:ext cx="484632" cy="484632"/>
          </a:xfrm>
          <a:prstGeom prst="chevron">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24" name="Chevron 23"/>
          <p:cNvSpPr/>
          <p:nvPr/>
        </p:nvSpPr>
        <p:spPr>
          <a:xfrm>
            <a:off x="5820661" y="2882064"/>
            <a:ext cx="484632" cy="484632"/>
          </a:xfrm>
          <a:prstGeom prst="chevron">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solidFill>
                <a:schemeClr val="tx1"/>
              </a:solidFill>
              <a:latin typeface="Arial"/>
              <a:cs typeface="Arial"/>
            </a:endParaRPr>
          </a:p>
        </p:txBody>
      </p:sp>
      <p:sp>
        <p:nvSpPr>
          <p:cNvPr id="27" name="Title 1"/>
          <p:cNvSpPr txBox="1">
            <a:spLocks/>
          </p:cNvSpPr>
          <p:nvPr/>
        </p:nvSpPr>
        <p:spPr>
          <a:xfrm>
            <a:off x="403828" y="285763"/>
            <a:ext cx="8223250" cy="469621"/>
          </a:xfrm>
          <a:prstGeom prst="rect">
            <a:avLst/>
          </a:prstGeom>
        </p:spPr>
        <p:txBody>
          <a:bodyPr wrap="square" lIns="57148"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Network Automation: How do we get there?</a:t>
            </a:r>
            <a:endParaRPr lang="en-US" dirty="0"/>
          </a:p>
        </p:txBody>
      </p:sp>
      <p:sp>
        <p:nvSpPr>
          <p:cNvPr id="30" name="Content Placeholder 2"/>
          <p:cNvSpPr txBox="1">
            <a:spLocks/>
          </p:cNvSpPr>
          <p:nvPr/>
        </p:nvSpPr>
        <p:spPr>
          <a:xfrm>
            <a:off x="403828" y="731952"/>
            <a:ext cx="8223250" cy="370284"/>
          </a:xfrm>
          <a:prstGeom prst="rect">
            <a:avLst/>
          </a:prstGeom>
        </p:spPr>
        <p:txBody>
          <a:bodyPr lIns="68676" tIns="34337" rIns="68676" bIns="34337"/>
          <a:lstStyle>
            <a:lvl1pPr indent="0">
              <a:lnSpc>
                <a:spcPct val="95000"/>
              </a:lnSpc>
              <a:spcBef>
                <a:spcPts val="250"/>
              </a:spcBef>
              <a:buFont typeface="Arial"/>
              <a:buNone/>
              <a:defRPr sz="2000" cap="none" spc="-38" baseline="0">
                <a:solidFill>
                  <a:schemeClr val="accent2"/>
                </a:solidFill>
                <a:latin typeface="Arial"/>
                <a:cs typeface="Arial"/>
              </a:defRPr>
            </a:lvl1pPr>
            <a:lvl2pPr indent="0">
              <a:spcBef>
                <a:spcPct val="20000"/>
              </a:spcBef>
              <a:buFont typeface="Arial"/>
              <a:buNone/>
              <a:defRPr sz="2100">
                <a:latin typeface="Arial"/>
                <a:cs typeface="Arial"/>
              </a:defRPr>
            </a:lvl2pPr>
            <a:lvl3pPr indent="0">
              <a:spcBef>
                <a:spcPct val="20000"/>
              </a:spcBef>
              <a:buFont typeface="Arial"/>
              <a:buNone/>
              <a:defRPr sz="1500">
                <a:latin typeface="Arial"/>
                <a:cs typeface="Arial"/>
              </a:defRPr>
            </a:lvl3pPr>
            <a:lvl4pPr marL="1028582" indent="0">
              <a:spcBef>
                <a:spcPct val="20000"/>
              </a:spcBef>
              <a:buFont typeface="Arial"/>
              <a:buNone/>
              <a:defRPr>
                <a:latin typeface="Arial"/>
                <a:cs typeface="Arial"/>
              </a:defRPr>
            </a:lvl4pPr>
            <a:lvl5pPr marL="1371443" indent="0">
              <a:spcBef>
                <a:spcPct val="20000"/>
              </a:spcBef>
              <a:buFont typeface="Arial"/>
              <a:buNone/>
              <a:defRPr>
                <a:latin typeface="Arial"/>
                <a:cs typeface="Arial"/>
              </a:defRPr>
            </a:lvl5pPr>
            <a:lvl6pPr marL="1885736" indent="-171432">
              <a:spcBef>
                <a:spcPct val="20000"/>
              </a:spcBef>
              <a:buFont typeface="Arial"/>
              <a:buChar char="•"/>
              <a:defRPr sz="1500"/>
            </a:lvl6pPr>
            <a:lvl7pPr marL="2228598" indent="-171432">
              <a:spcBef>
                <a:spcPct val="20000"/>
              </a:spcBef>
              <a:buFont typeface="Arial"/>
              <a:buChar char="•"/>
              <a:defRPr sz="1500"/>
            </a:lvl7pPr>
            <a:lvl8pPr marL="2571461" indent="-171432">
              <a:spcBef>
                <a:spcPct val="20000"/>
              </a:spcBef>
              <a:buFont typeface="Arial"/>
              <a:buChar char="•"/>
              <a:defRPr sz="1500"/>
            </a:lvl8pPr>
            <a:lvl9pPr marL="2914322" indent="-171432">
              <a:spcBef>
                <a:spcPct val="20000"/>
              </a:spcBef>
              <a:buFont typeface="Arial"/>
              <a:buChar char="•"/>
              <a:defRPr sz="1500"/>
            </a:lvl9pPr>
          </a:lstStyle>
          <a:p>
            <a:r>
              <a:rPr lang="en-US" dirty="0" smtClean="0"/>
              <a:t>Building an evolution path</a:t>
            </a:r>
            <a:endParaRPr lang="en-US" dirty="0"/>
          </a:p>
        </p:txBody>
      </p:sp>
      <p:grpSp>
        <p:nvGrpSpPr>
          <p:cNvPr id="19" name="Group 18"/>
          <p:cNvGrpSpPr/>
          <p:nvPr/>
        </p:nvGrpSpPr>
        <p:grpSpPr>
          <a:xfrm>
            <a:off x="405160" y="1487188"/>
            <a:ext cx="2262186" cy="3274385"/>
            <a:chOff x="405160" y="1487188"/>
            <a:chExt cx="2262186" cy="3274385"/>
          </a:xfrm>
        </p:grpSpPr>
        <p:sp>
          <p:nvSpPr>
            <p:cNvPr id="57" name="Rectangle 56"/>
            <p:cNvSpPr/>
            <p:nvPr/>
          </p:nvSpPr>
          <p:spPr>
            <a:xfrm rot="5400000">
              <a:off x="55554" y="2174063"/>
              <a:ext cx="2942137"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normAutofit/>
            </a:bodyPr>
            <a:lstStyle/>
            <a:p>
              <a:pPr algn="ctr"/>
              <a:endParaRPr lang="en-US" dirty="0">
                <a:latin typeface="Arial" panose="020B0604020202020204" pitchFamily="34" charset="0"/>
              </a:endParaRPr>
            </a:p>
          </p:txBody>
        </p:sp>
        <p:sp>
          <p:nvSpPr>
            <p:cNvPr id="7" name="Rectangle 6"/>
            <p:cNvSpPr/>
            <p:nvPr/>
          </p:nvSpPr>
          <p:spPr>
            <a:xfrm>
              <a:off x="410179" y="1487188"/>
              <a:ext cx="2232884" cy="33688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sz="1600" dirty="0" smtClean="0">
                  <a:solidFill>
                    <a:srgbClr val="FFFFFF"/>
                  </a:solidFill>
                  <a:latin typeface="Arial"/>
                  <a:cs typeface="Arial"/>
                </a:rPr>
                <a:t>Day 1</a:t>
              </a:r>
              <a:endParaRPr lang="en-US" dirty="0">
                <a:solidFill>
                  <a:srgbClr val="FFFFFF"/>
                </a:solidFill>
                <a:latin typeface="Arial"/>
                <a:cs typeface="Arial"/>
              </a:endParaRPr>
            </a:p>
          </p:txBody>
        </p:sp>
        <p:sp>
          <p:nvSpPr>
            <p:cNvPr id="18" name="TextBox 17"/>
            <p:cNvSpPr txBox="1"/>
            <p:nvPr/>
          </p:nvSpPr>
          <p:spPr>
            <a:xfrm>
              <a:off x="421692" y="3022412"/>
              <a:ext cx="2232884" cy="1514261"/>
            </a:xfrm>
            <a:prstGeom prst="rect">
              <a:avLst/>
            </a:prstGeom>
            <a:ln>
              <a:noFill/>
            </a:ln>
          </p:spPr>
          <p:txBody>
            <a:bodyPr wrap="square" lIns="182880" tIns="91440" rIns="91440" bIns="91440" rtlCol="0">
              <a:spAutoFit/>
            </a:bodyPr>
            <a:lstStyle/>
            <a:p>
              <a:pPr>
                <a:lnSpc>
                  <a:spcPct val="90000"/>
                </a:lnSpc>
              </a:pPr>
              <a:r>
                <a:rPr lang="en-US" sz="1200" dirty="0">
                  <a:solidFill>
                    <a:schemeClr val="accent2"/>
                  </a:solidFill>
                  <a:latin typeface="Arial"/>
                  <a:cs typeface="Arial"/>
                </a:rPr>
                <a:t>Establish standard-based network interfaces and data models</a:t>
              </a:r>
            </a:p>
            <a:p>
              <a:pPr>
                <a:lnSpc>
                  <a:spcPct val="90000"/>
                </a:lnSpc>
              </a:pPr>
              <a:endParaRPr lang="en-US" sz="1200" dirty="0" smtClean="0">
                <a:solidFill>
                  <a:schemeClr val="accent2"/>
                </a:solidFill>
                <a:latin typeface="Arial"/>
                <a:cs typeface="Arial"/>
              </a:endParaRPr>
            </a:p>
            <a:p>
              <a:pPr>
                <a:lnSpc>
                  <a:spcPct val="90000"/>
                </a:lnSpc>
              </a:pPr>
              <a:r>
                <a:rPr lang="en-US" sz="1200" dirty="0" smtClean="0">
                  <a:solidFill>
                    <a:schemeClr val="accent2"/>
                  </a:solidFill>
                  <a:latin typeface="Arial"/>
                  <a:cs typeface="Arial"/>
                </a:rPr>
                <a:t>Automate network provisioning &amp; management</a:t>
              </a:r>
            </a:p>
            <a:p>
              <a:pPr>
                <a:lnSpc>
                  <a:spcPct val="90000"/>
                </a:lnSpc>
              </a:pPr>
              <a:endParaRPr lang="en-US" sz="1200" dirty="0" smtClean="0">
                <a:solidFill>
                  <a:schemeClr val="accent2"/>
                </a:solidFill>
                <a:latin typeface="Arial"/>
                <a:cs typeface="Arial"/>
              </a:endParaRPr>
            </a:p>
            <a:p>
              <a:pPr>
                <a:lnSpc>
                  <a:spcPct val="90000"/>
                </a:lnSpc>
              </a:pPr>
              <a:r>
                <a:rPr lang="en-US" sz="1200" dirty="0" smtClean="0">
                  <a:solidFill>
                    <a:schemeClr val="accent2"/>
                  </a:solidFill>
                  <a:latin typeface="Arial"/>
                  <a:cs typeface="Arial"/>
                </a:rPr>
                <a:t>Simplify network operations</a:t>
              </a:r>
            </a:p>
          </p:txBody>
        </p:sp>
        <p:grpSp>
          <p:nvGrpSpPr>
            <p:cNvPr id="5" name="Group 4"/>
            <p:cNvGrpSpPr/>
            <p:nvPr/>
          </p:nvGrpSpPr>
          <p:grpSpPr>
            <a:xfrm>
              <a:off x="421925" y="2232104"/>
              <a:ext cx="2245421" cy="665015"/>
              <a:chOff x="421925" y="2232104"/>
              <a:chExt cx="2245421" cy="665015"/>
            </a:xfrm>
          </p:grpSpPr>
          <p:sp>
            <p:nvSpPr>
              <p:cNvPr id="40" name="Rectangle 39"/>
              <p:cNvSpPr/>
              <p:nvPr/>
            </p:nvSpPr>
            <p:spPr>
              <a:xfrm>
                <a:off x="421925" y="2232104"/>
                <a:ext cx="2245421" cy="665015"/>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7" name="Group 16"/>
              <p:cNvGrpSpPr/>
              <p:nvPr/>
            </p:nvGrpSpPr>
            <p:grpSpPr>
              <a:xfrm>
                <a:off x="1087471" y="2427689"/>
                <a:ext cx="920071" cy="273844"/>
                <a:chOff x="6673535" y="835638"/>
                <a:chExt cx="920071" cy="273844"/>
              </a:xfrm>
            </p:grpSpPr>
            <p:pic>
              <p:nvPicPr>
                <p:cNvPr id="20" name="Picture 25" descr="Male User 1.png"/>
                <p:cNvPicPr>
                  <a:picLocks noChangeAspect="1"/>
                </p:cNvPicPr>
                <p:nvPr/>
              </p:nvPicPr>
              <p:blipFill>
                <a:blip r:embed="rId7" cstate="screen">
                  <a:duotone>
                    <a:prstClr val="black"/>
                    <a:srgbClr val="0070C0">
                      <a:tint val="45000"/>
                      <a:satMod val="400000"/>
                    </a:srgbClr>
                  </a:duotone>
                  <a:extLst>
                    <a:ext uri="{28A0092B-C50C-407E-A947-70E740481C1C}">
                      <a14:useLocalDpi xmlns:a14="http://schemas.microsoft.com/office/drawing/2010/main"/>
                    </a:ext>
                  </a:extLst>
                </a:blip>
                <a:srcRect/>
                <a:stretch>
                  <a:fillRect/>
                </a:stretch>
              </p:blipFill>
              <p:spPr bwMode="auto">
                <a:xfrm>
                  <a:off x="6673535" y="845276"/>
                  <a:ext cx="183795" cy="264206"/>
                </a:xfrm>
                <a:prstGeom prst="rect">
                  <a:avLst/>
                </a:prstGeom>
                <a:noFill/>
                <a:ln w="9525">
                  <a:noFill/>
                  <a:miter lim="800000"/>
                  <a:headEnd/>
                  <a:tailEnd/>
                </a:ln>
              </p:spPr>
            </p:pic>
            <p:pic>
              <p:nvPicPr>
                <p:cNvPr id="21"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7435848" y="835638"/>
                  <a:ext cx="157758" cy="273844"/>
                </a:xfrm>
                <a:prstGeom prst="rect">
                  <a:avLst/>
                </a:prstGeom>
                <a:noFill/>
                <a:ln w="9525">
                  <a:noFill/>
                  <a:miter lim="800000"/>
                  <a:headEnd/>
                  <a:tailEnd/>
                </a:ln>
              </p:spPr>
            </p:pic>
            <p:cxnSp>
              <p:nvCxnSpPr>
                <p:cNvPr id="4" name="Straight Arrow Connector 3"/>
                <p:cNvCxnSpPr/>
                <p:nvPr/>
              </p:nvCxnSpPr>
              <p:spPr>
                <a:xfrm>
                  <a:off x="6955822" y="977379"/>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2" name="Rectangle 1"/>
            <p:cNvSpPr/>
            <p:nvPr/>
          </p:nvSpPr>
          <p:spPr>
            <a:xfrm>
              <a:off x="405160" y="1871882"/>
              <a:ext cx="2242922" cy="307777"/>
            </a:xfrm>
            <a:prstGeom prst="rect">
              <a:avLst/>
            </a:prstGeom>
            <a:ln>
              <a:noFill/>
            </a:ln>
          </p:spPr>
          <p:txBody>
            <a:bodyPr wrap="none">
              <a:spAutoFit/>
            </a:bodyPr>
            <a:lstStyle/>
            <a:p>
              <a:pPr algn="ctr"/>
              <a:r>
                <a:rPr lang="en-US">
                  <a:solidFill>
                    <a:schemeClr val="accent1"/>
                  </a:solidFill>
                  <a:latin typeface="Arial"/>
                  <a:cs typeface="Arial"/>
                </a:rPr>
                <a:t>Human-driven automation</a:t>
              </a:r>
              <a:endParaRPr lang="en-US" dirty="0">
                <a:solidFill>
                  <a:schemeClr val="accent1"/>
                </a:solidFill>
                <a:latin typeface="Arial"/>
                <a:cs typeface="Arial"/>
              </a:endParaRPr>
            </a:p>
          </p:txBody>
        </p:sp>
      </p:grpSp>
      <p:grpSp>
        <p:nvGrpSpPr>
          <p:cNvPr id="23" name="Group 22"/>
          <p:cNvGrpSpPr/>
          <p:nvPr/>
        </p:nvGrpSpPr>
        <p:grpSpPr>
          <a:xfrm>
            <a:off x="3423042" y="1487188"/>
            <a:ext cx="2266545" cy="3274384"/>
            <a:chOff x="3423042" y="1487188"/>
            <a:chExt cx="2266545" cy="3274384"/>
          </a:xfrm>
        </p:grpSpPr>
        <p:sp>
          <p:nvSpPr>
            <p:cNvPr id="56" name="Rectangle 55"/>
            <p:cNvSpPr/>
            <p:nvPr/>
          </p:nvSpPr>
          <p:spPr>
            <a:xfrm rot="5400000">
              <a:off x="3080736" y="2165146"/>
              <a:ext cx="2942137" cy="2250716"/>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a:latin typeface="Arial" panose="020B0604020202020204" pitchFamily="34" charset="0"/>
              </a:endParaRPr>
            </a:p>
          </p:txBody>
        </p:sp>
        <p:sp>
          <p:nvSpPr>
            <p:cNvPr id="28" name="Rectangle 27"/>
            <p:cNvSpPr/>
            <p:nvPr/>
          </p:nvSpPr>
          <p:spPr>
            <a:xfrm>
              <a:off x="3426448" y="1487188"/>
              <a:ext cx="2250717" cy="33688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dirty="0" smtClean="0">
                  <a:solidFill>
                    <a:srgbClr val="FFFFFF"/>
                  </a:solidFill>
                  <a:latin typeface="Arial"/>
                  <a:cs typeface="Arial"/>
                </a:rPr>
                <a:t>Day 2</a:t>
              </a:r>
              <a:endParaRPr lang="en-US" sz="1100" dirty="0">
                <a:solidFill>
                  <a:srgbClr val="FFFFFF"/>
                </a:solidFill>
                <a:latin typeface="Arial"/>
                <a:cs typeface="Arial"/>
              </a:endParaRPr>
            </a:p>
          </p:txBody>
        </p:sp>
        <p:sp>
          <p:nvSpPr>
            <p:cNvPr id="31" name="TextBox 30"/>
            <p:cNvSpPr txBox="1"/>
            <p:nvPr/>
          </p:nvSpPr>
          <p:spPr>
            <a:xfrm>
              <a:off x="3434410" y="3022844"/>
              <a:ext cx="2255177" cy="1680460"/>
            </a:xfrm>
            <a:prstGeom prst="rect">
              <a:avLst/>
            </a:prstGeom>
            <a:ln>
              <a:noFill/>
            </a:ln>
          </p:spPr>
          <p:txBody>
            <a:bodyPr wrap="square" lIns="182880" tIns="91440" rIns="91440" bIns="91440" rtlCol="0">
              <a:spAutoFit/>
            </a:bodyPr>
            <a:lstStyle>
              <a:defPPr>
                <a:defRPr lang="en-US"/>
              </a:defPPr>
              <a:lvl1pPr>
                <a:lnSpc>
                  <a:spcPct val="90000"/>
                </a:lnSpc>
                <a:defRPr sz="1200">
                  <a:solidFill>
                    <a:schemeClr val="accent2"/>
                  </a:solidFill>
                  <a:latin typeface="Arial"/>
                  <a:cs typeface="Arial"/>
                </a:defRPr>
              </a:lvl1pPr>
            </a:lstStyle>
            <a:p>
              <a:r>
                <a:rPr lang="en-US" dirty="0" smtClean="0"/>
                <a:t>Gather </a:t>
              </a:r>
              <a:r>
                <a:rPr lang="en-US" dirty="0"/>
                <a:t>network information (Telemetry)</a:t>
              </a:r>
            </a:p>
            <a:p>
              <a:endParaRPr lang="en-US" dirty="0"/>
            </a:p>
            <a:p>
              <a:r>
                <a:rPr lang="en-US" dirty="0" smtClean="0"/>
                <a:t>Use network information to make decisions</a:t>
              </a:r>
            </a:p>
            <a:p>
              <a:endParaRPr lang="en-US" dirty="0"/>
            </a:p>
            <a:p>
              <a:r>
                <a:rPr lang="en-US" dirty="0" smtClean="0"/>
                <a:t>Rule-based action on network events </a:t>
              </a:r>
            </a:p>
            <a:p>
              <a:r>
                <a:rPr lang="en-US" dirty="0" smtClean="0"/>
                <a:t>(Closed </a:t>
              </a:r>
              <a:r>
                <a:rPr lang="en-US" dirty="0"/>
                <a:t>loop </a:t>
              </a:r>
              <a:r>
                <a:rPr lang="en-US" dirty="0" smtClean="0"/>
                <a:t>automation)</a:t>
              </a:r>
              <a:endParaRPr lang="en-US" dirty="0"/>
            </a:p>
          </p:txBody>
        </p:sp>
        <p:grpSp>
          <p:nvGrpSpPr>
            <p:cNvPr id="8" name="Group 7"/>
            <p:cNvGrpSpPr/>
            <p:nvPr/>
          </p:nvGrpSpPr>
          <p:grpSpPr>
            <a:xfrm>
              <a:off x="3423042" y="2229934"/>
              <a:ext cx="2254122" cy="666997"/>
              <a:chOff x="3426443" y="2248716"/>
              <a:chExt cx="2254122" cy="666997"/>
            </a:xfrm>
          </p:grpSpPr>
          <p:sp>
            <p:nvSpPr>
              <p:cNvPr id="41" name="Rectangle 40"/>
              <p:cNvSpPr/>
              <p:nvPr/>
            </p:nvSpPr>
            <p:spPr>
              <a:xfrm>
                <a:off x="3426443" y="2248716"/>
                <a:ext cx="2254122" cy="6669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6" name="Group 15"/>
              <p:cNvGrpSpPr/>
              <p:nvPr/>
            </p:nvGrpSpPr>
            <p:grpSpPr>
              <a:xfrm>
                <a:off x="4055417" y="2330932"/>
                <a:ext cx="920071" cy="325914"/>
                <a:chOff x="8044849" y="840914"/>
                <a:chExt cx="920071" cy="325914"/>
              </a:xfrm>
            </p:grpSpPr>
            <p:pic>
              <p:nvPicPr>
                <p:cNvPr id="25" name="Picture 25" descr="Male User 1.png"/>
                <p:cNvPicPr>
                  <a:picLocks noChangeAspect="1"/>
                </p:cNvPicPr>
                <p:nvPr/>
              </p:nvPicPr>
              <p:blipFill>
                <a:blip r:embed="rId7" cstate="screen">
                  <a:duotone>
                    <a:prstClr val="black"/>
                    <a:srgbClr val="0070C0">
                      <a:tint val="45000"/>
                      <a:satMod val="400000"/>
                    </a:srgbClr>
                  </a:duotone>
                  <a:extLst>
                    <a:ext uri="{28A0092B-C50C-407E-A947-70E740481C1C}">
                      <a14:useLocalDpi xmlns:a14="http://schemas.microsoft.com/office/drawing/2010/main"/>
                    </a:ext>
                  </a:extLst>
                </a:blip>
                <a:srcRect/>
                <a:stretch>
                  <a:fillRect/>
                </a:stretch>
              </p:blipFill>
              <p:spPr bwMode="auto">
                <a:xfrm>
                  <a:off x="8044849" y="850552"/>
                  <a:ext cx="183795" cy="264206"/>
                </a:xfrm>
                <a:prstGeom prst="rect">
                  <a:avLst/>
                </a:prstGeom>
                <a:noFill/>
                <a:ln w="9525">
                  <a:noFill/>
                  <a:miter lim="800000"/>
                  <a:headEnd/>
                  <a:tailEnd/>
                </a:ln>
              </p:spPr>
            </p:pic>
            <p:pic>
              <p:nvPicPr>
                <p:cNvPr id="26"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8807162" y="840914"/>
                  <a:ext cx="157758" cy="273844"/>
                </a:xfrm>
                <a:prstGeom prst="rect">
                  <a:avLst/>
                </a:prstGeom>
                <a:noFill/>
                <a:ln w="9525">
                  <a:noFill/>
                  <a:miter lim="800000"/>
                  <a:headEnd/>
                  <a:tailEnd/>
                </a:ln>
              </p:spPr>
            </p:pic>
            <p:cxnSp>
              <p:nvCxnSpPr>
                <p:cNvPr id="34" name="Straight Arrow Connector 33"/>
                <p:cNvCxnSpPr/>
                <p:nvPr/>
              </p:nvCxnSpPr>
              <p:spPr>
                <a:xfrm>
                  <a:off x="8327136" y="982655"/>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6" name="Elbow Connector 5"/>
                <p:cNvCxnSpPr/>
                <p:nvPr/>
              </p:nvCxnSpPr>
              <p:spPr>
                <a:xfrm rot="5400000">
                  <a:off x="8511394" y="785831"/>
                  <a:ext cx="12700" cy="749294"/>
                </a:xfrm>
                <a:prstGeom prst="bentConnector3">
                  <a:avLst>
                    <a:gd name="adj1" fmla="val 1440000"/>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45" name="Rectangle 44"/>
            <p:cNvSpPr/>
            <p:nvPr/>
          </p:nvSpPr>
          <p:spPr>
            <a:xfrm>
              <a:off x="3493552" y="1870566"/>
              <a:ext cx="2124300" cy="307777"/>
            </a:xfrm>
            <a:prstGeom prst="rect">
              <a:avLst/>
            </a:prstGeom>
            <a:ln>
              <a:noFill/>
            </a:ln>
          </p:spPr>
          <p:txBody>
            <a:bodyPr wrap="none">
              <a:spAutoFit/>
            </a:bodyPr>
            <a:lstStyle/>
            <a:p>
              <a:pPr algn="ctr"/>
              <a:r>
                <a:rPr lang="en-US" dirty="0" smtClean="0">
                  <a:solidFill>
                    <a:schemeClr val="accent6"/>
                  </a:solidFill>
                  <a:latin typeface="Arial"/>
                  <a:cs typeface="Arial"/>
                </a:rPr>
                <a:t>Event-driven </a:t>
              </a:r>
              <a:r>
                <a:rPr lang="en-US" dirty="0">
                  <a:solidFill>
                    <a:schemeClr val="accent6"/>
                  </a:solidFill>
                  <a:latin typeface="Arial"/>
                  <a:cs typeface="Arial"/>
                </a:rPr>
                <a:t>automation</a:t>
              </a:r>
            </a:p>
          </p:txBody>
        </p:sp>
      </p:grpSp>
      <p:grpSp>
        <p:nvGrpSpPr>
          <p:cNvPr id="33" name="Group 32"/>
          <p:cNvGrpSpPr/>
          <p:nvPr/>
        </p:nvGrpSpPr>
        <p:grpSpPr>
          <a:xfrm>
            <a:off x="6432631" y="1487188"/>
            <a:ext cx="2342308" cy="3274385"/>
            <a:chOff x="6432631" y="1487188"/>
            <a:chExt cx="2342308" cy="3274385"/>
          </a:xfrm>
        </p:grpSpPr>
        <p:sp>
          <p:nvSpPr>
            <p:cNvPr id="55" name="Rectangle 54"/>
            <p:cNvSpPr/>
            <p:nvPr/>
          </p:nvSpPr>
          <p:spPr>
            <a:xfrm rot="5400000">
              <a:off x="6125301" y="2154683"/>
              <a:ext cx="2942135" cy="2271645"/>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a:latin typeface="Arial" panose="020B0604020202020204" pitchFamily="34" charset="0"/>
              </a:endParaRPr>
            </a:p>
          </p:txBody>
        </p:sp>
        <p:sp>
          <p:nvSpPr>
            <p:cNvPr id="29" name="Rectangle 28"/>
            <p:cNvSpPr/>
            <p:nvPr/>
          </p:nvSpPr>
          <p:spPr>
            <a:xfrm>
              <a:off x="6460545" y="1487188"/>
              <a:ext cx="2271646" cy="336881"/>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dirty="0" smtClean="0">
                  <a:solidFill>
                    <a:srgbClr val="FFFFFF"/>
                  </a:solidFill>
                  <a:latin typeface="Arial"/>
                  <a:cs typeface="Arial"/>
                </a:rPr>
                <a:t>Day N</a:t>
              </a:r>
              <a:endParaRPr lang="en-US" dirty="0">
                <a:solidFill>
                  <a:srgbClr val="FFFFFF"/>
                </a:solidFill>
                <a:latin typeface="Arial"/>
                <a:cs typeface="Arial"/>
              </a:endParaRPr>
            </a:p>
          </p:txBody>
        </p:sp>
        <p:sp>
          <p:nvSpPr>
            <p:cNvPr id="32" name="TextBox 31"/>
            <p:cNvSpPr txBox="1"/>
            <p:nvPr/>
          </p:nvSpPr>
          <p:spPr>
            <a:xfrm>
              <a:off x="6448122" y="3082576"/>
              <a:ext cx="2267186" cy="1514261"/>
            </a:xfrm>
            <a:prstGeom prst="rect">
              <a:avLst/>
            </a:prstGeom>
            <a:ln>
              <a:noFill/>
            </a:ln>
          </p:spPr>
          <p:txBody>
            <a:bodyPr wrap="square" lIns="182880" tIns="91440" rIns="91440" bIns="91440" rtlCol="0">
              <a:spAutoFit/>
            </a:bodyPr>
            <a:lstStyle>
              <a:defPPr>
                <a:defRPr lang="en-US"/>
              </a:defPPr>
              <a:lvl1pPr>
                <a:lnSpc>
                  <a:spcPct val="90000"/>
                </a:lnSpc>
                <a:defRPr sz="1200">
                  <a:solidFill>
                    <a:schemeClr val="accent2"/>
                  </a:solidFill>
                  <a:latin typeface="Arial"/>
                  <a:cs typeface="Arial"/>
                </a:defRPr>
              </a:lvl1pPr>
            </a:lstStyle>
            <a:p>
              <a:r>
                <a:rPr lang="en-US" dirty="0" smtClean="0"/>
                <a:t>Use machine-learning tools to train the system</a:t>
              </a:r>
            </a:p>
            <a:p>
              <a:endParaRPr lang="en-US" dirty="0"/>
            </a:p>
            <a:p>
              <a:r>
                <a:rPr lang="en-US" dirty="0" smtClean="0"/>
                <a:t>Machines makes decisions and drives network change</a:t>
              </a:r>
            </a:p>
            <a:p>
              <a:endParaRPr lang="en-US" dirty="0"/>
            </a:p>
            <a:p>
              <a:r>
                <a:rPr lang="en-US" dirty="0" smtClean="0"/>
                <a:t>Humans make decisions where machines cannot</a:t>
              </a:r>
            </a:p>
          </p:txBody>
        </p:sp>
        <p:grpSp>
          <p:nvGrpSpPr>
            <p:cNvPr id="9" name="Group 8"/>
            <p:cNvGrpSpPr/>
            <p:nvPr/>
          </p:nvGrpSpPr>
          <p:grpSpPr>
            <a:xfrm>
              <a:off x="6470421" y="2229934"/>
              <a:ext cx="2263782" cy="672530"/>
              <a:chOff x="6463947" y="1819437"/>
              <a:chExt cx="2263782" cy="672530"/>
            </a:xfrm>
          </p:grpSpPr>
          <p:sp>
            <p:nvSpPr>
              <p:cNvPr id="44" name="Rectangle 43"/>
              <p:cNvSpPr/>
              <p:nvPr/>
            </p:nvSpPr>
            <p:spPr>
              <a:xfrm>
                <a:off x="6463947" y="1819437"/>
                <a:ext cx="2263782" cy="672530"/>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nvGrpSpPr>
              <p:cNvPr id="13" name="Group 12"/>
              <p:cNvGrpSpPr/>
              <p:nvPr/>
            </p:nvGrpSpPr>
            <p:grpSpPr>
              <a:xfrm>
                <a:off x="7142368" y="1906190"/>
                <a:ext cx="900702" cy="325914"/>
                <a:chOff x="7991689" y="32086"/>
                <a:chExt cx="900702" cy="325914"/>
              </a:xfrm>
            </p:grpSpPr>
            <p:pic>
              <p:nvPicPr>
                <p:cNvPr id="36" name="Picture 18" descr="Juniper Server.png"/>
                <p:cNvPicPr>
                  <a:picLocks noChangeAspect="1"/>
                </p:cNvPicPr>
                <p:nvPr/>
              </p:nvPicPr>
              <p:blipFill>
                <a:blip r:embed="rId8" cstate="screen">
                  <a:biLevel thresh="75000"/>
                  <a:extLst>
                    <a:ext uri="{28A0092B-C50C-407E-A947-70E740481C1C}">
                      <a14:useLocalDpi xmlns:a14="http://schemas.microsoft.com/office/drawing/2010/main"/>
                    </a:ext>
                  </a:extLst>
                </a:blip>
                <a:srcRect/>
                <a:stretch>
                  <a:fillRect/>
                </a:stretch>
              </p:blipFill>
              <p:spPr bwMode="auto">
                <a:xfrm>
                  <a:off x="8734633" y="32086"/>
                  <a:ext cx="157758" cy="273844"/>
                </a:xfrm>
                <a:prstGeom prst="rect">
                  <a:avLst/>
                </a:prstGeom>
                <a:noFill/>
                <a:ln w="9525">
                  <a:noFill/>
                  <a:miter lim="800000"/>
                  <a:headEnd/>
                  <a:tailEnd/>
                </a:ln>
              </p:spPr>
            </p:pic>
            <p:cxnSp>
              <p:nvCxnSpPr>
                <p:cNvPr id="37" name="Straight Arrow Connector 36"/>
                <p:cNvCxnSpPr/>
                <p:nvPr/>
              </p:nvCxnSpPr>
              <p:spPr>
                <a:xfrm>
                  <a:off x="8254607" y="173827"/>
                  <a:ext cx="384048" cy="0"/>
                </a:xfrm>
                <a:prstGeom prst="straightConnector1">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5400000">
                  <a:off x="8438865" y="-22997"/>
                  <a:ext cx="12700" cy="749294"/>
                </a:xfrm>
                <a:prstGeom prst="bentConnector3">
                  <a:avLst>
                    <a:gd name="adj1" fmla="val 1440000"/>
                  </a:avLst>
                </a:prstGeom>
                <a:ln w="19050">
                  <a:solidFill>
                    <a:schemeClr val="accent2"/>
                  </a:solidFill>
                  <a:miter lim="800000"/>
                  <a:tailEnd type="triangle"/>
                </a:ln>
                <a:effectLst/>
              </p:spPr>
              <p:style>
                <a:lnRef idx="2">
                  <a:schemeClr val="accent1"/>
                </a:lnRef>
                <a:fillRef idx="0">
                  <a:schemeClr val="accent1"/>
                </a:fillRef>
                <a:effectRef idx="1">
                  <a:schemeClr val="accent1"/>
                </a:effectRef>
                <a:fontRef idx="minor">
                  <a:schemeClr val="tx1"/>
                </a:fontRef>
              </p:style>
            </p:cxnSp>
            <p:pic>
              <p:nvPicPr>
                <p:cNvPr id="39" name="Picture 18" descr="Juniper Server.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91689" y="38979"/>
                  <a:ext cx="157758" cy="273844"/>
                </a:xfrm>
                <a:prstGeom prst="rect">
                  <a:avLst/>
                </a:prstGeom>
                <a:noFill/>
                <a:ln w="9525">
                  <a:noFill/>
                  <a:miter lim="800000"/>
                  <a:headEnd/>
                  <a:tailEnd/>
                </a:ln>
              </p:spPr>
            </p:pic>
          </p:grpSp>
        </p:grpSp>
        <p:sp>
          <p:nvSpPr>
            <p:cNvPr id="46" name="Rectangle 45"/>
            <p:cNvSpPr/>
            <p:nvPr/>
          </p:nvSpPr>
          <p:spPr>
            <a:xfrm>
              <a:off x="6432631" y="1870566"/>
              <a:ext cx="2342308" cy="307777"/>
            </a:xfrm>
            <a:prstGeom prst="rect">
              <a:avLst/>
            </a:prstGeom>
            <a:ln>
              <a:noFill/>
            </a:ln>
          </p:spPr>
          <p:txBody>
            <a:bodyPr wrap="none">
              <a:spAutoFit/>
            </a:bodyPr>
            <a:lstStyle/>
            <a:p>
              <a:pPr algn="ctr"/>
              <a:r>
                <a:rPr lang="en-US" smtClean="0">
                  <a:solidFill>
                    <a:schemeClr val="accent4"/>
                  </a:solidFill>
                  <a:latin typeface="Arial"/>
                  <a:cs typeface="Arial"/>
                </a:rPr>
                <a:t>Machine-driven </a:t>
              </a:r>
              <a:r>
                <a:rPr lang="en-US">
                  <a:solidFill>
                    <a:schemeClr val="accent4"/>
                  </a:solidFill>
                  <a:latin typeface="Arial"/>
                  <a:cs typeface="Arial"/>
                </a:rPr>
                <a:t>automation</a:t>
              </a:r>
              <a:endParaRPr lang="en-US" dirty="0">
                <a:solidFill>
                  <a:schemeClr val="accent4"/>
                </a:solidFill>
                <a:latin typeface="Arial"/>
                <a:cs typeface="Arial"/>
              </a:endParaRPr>
            </a:p>
          </p:txBody>
        </p:sp>
      </p:grpSp>
    </p:spTree>
    <p:extLst>
      <p:ext uri="{BB962C8B-B14F-4D97-AF65-F5344CB8AC3E}">
        <p14:creationId xmlns:p14="http://schemas.microsoft.com/office/powerpoint/2010/main" val="20343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smtClean="0"/>
              <a:t>Ansible Concepts</a:t>
            </a:r>
            <a:endParaRPr lang="en-US" dirty="0"/>
          </a:p>
        </p:txBody>
      </p:sp>
      <p:grpSp>
        <p:nvGrpSpPr>
          <p:cNvPr id="19" name="Group 18"/>
          <p:cNvGrpSpPr/>
          <p:nvPr/>
        </p:nvGrpSpPr>
        <p:grpSpPr>
          <a:xfrm>
            <a:off x="965625" y="2972511"/>
            <a:ext cx="2797708" cy="637634"/>
            <a:chOff x="1544999" y="4756017"/>
            <a:chExt cx="4476333" cy="1020215"/>
          </a:xfrm>
        </p:grpSpPr>
        <p:sp>
          <p:nvSpPr>
            <p:cNvPr id="5" name="Rectangle 4"/>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7" name="Rectangle 6"/>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Playbooks</a:t>
              </a:r>
            </a:p>
          </p:txBody>
        </p:sp>
        <p:sp>
          <p:nvSpPr>
            <p:cNvPr id="11" name="Rectangle 10"/>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3</a:t>
              </a:r>
            </a:p>
          </p:txBody>
        </p:sp>
      </p:grpSp>
      <p:grpSp>
        <p:nvGrpSpPr>
          <p:cNvPr id="18" name="Group 17"/>
          <p:cNvGrpSpPr/>
          <p:nvPr/>
        </p:nvGrpSpPr>
        <p:grpSpPr>
          <a:xfrm>
            <a:off x="5010546" y="2972512"/>
            <a:ext cx="2799805" cy="637634"/>
            <a:chOff x="8016873" y="4756020"/>
            <a:chExt cx="4479688" cy="1020214"/>
          </a:xfrm>
        </p:grpSpPr>
        <p:sp>
          <p:nvSpPr>
            <p:cNvPr id="6" name="Rectangle 5"/>
            <p:cNvSpPr/>
            <p:nvPr/>
          </p:nvSpPr>
          <p:spPr>
            <a:xfrm>
              <a:off x="9040484" y="4756020"/>
              <a:ext cx="3456077" cy="1020211"/>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0" name="Rectangle 9"/>
            <p:cNvSpPr/>
            <p:nvPr/>
          </p:nvSpPr>
          <p:spPr>
            <a:xfrm>
              <a:off x="9306427" y="4976088"/>
              <a:ext cx="2109866" cy="60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Modules</a:t>
              </a:r>
            </a:p>
          </p:txBody>
        </p:sp>
        <p:sp>
          <p:nvSpPr>
            <p:cNvPr id="12" name="Rectangle 11"/>
            <p:cNvSpPr/>
            <p:nvPr/>
          </p:nvSpPr>
          <p:spPr>
            <a:xfrm>
              <a:off x="8016873" y="4756022"/>
              <a:ext cx="1023612" cy="1020212"/>
            </a:xfrm>
            <a:prstGeom prst="rect">
              <a:avLst/>
            </a:prstGeom>
            <a:solidFill>
              <a:schemeClr val="accent4"/>
            </a:solidFill>
            <a:ln w="6350" cmpd="sng">
              <a:solidFill>
                <a:schemeClr val="accent4"/>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4</a:t>
              </a:r>
            </a:p>
          </p:txBody>
        </p:sp>
      </p:grpSp>
      <p:grpSp>
        <p:nvGrpSpPr>
          <p:cNvPr id="3" name="Group 2"/>
          <p:cNvGrpSpPr/>
          <p:nvPr/>
        </p:nvGrpSpPr>
        <p:grpSpPr>
          <a:xfrm>
            <a:off x="963526" y="1856553"/>
            <a:ext cx="2799806" cy="637633"/>
            <a:chOff x="1541642" y="2970485"/>
            <a:chExt cx="4479689" cy="1020212"/>
          </a:xfrm>
        </p:grpSpPr>
        <p:sp>
          <p:nvSpPr>
            <p:cNvPr id="13" name="Rectangle 12"/>
            <p:cNvSpPr/>
            <p:nvPr/>
          </p:nvSpPr>
          <p:spPr>
            <a:xfrm>
              <a:off x="2565255" y="2970485"/>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14" name="Rectangle 13"/>
            <p:cNvSpPr/>
            <p:nvPr/>
          </p:nvSpPr>
          <p:spPr>
            <a:xfrm>
              <a:off x="2831198" y="3163268"/>
              <a:ext cx="2793424"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Inventory</a:t>
              </a:r>
            </a:p>
          </p:txBody>
        </p:sp>
        <p:sp>
          <p:nvSpPr>
            <p:cNvPr id="15" name="Rectangle 14"/>
            <p:cNvSpPr/>
            <p:nvPr/>
          </p:nvSpPr>
          <p:spPr>
            <a:xfrm>
              <a:off x="1541642" y="2970485"/>
              <a:ext cx="1023612" cy="1020212"/>
            </a:xfrm>
            <a:prstGeom prst="rect">
              <a:avLst/>
            </a:prstGeom>
            <a:solidFill>
              <a:schemeClr val="accent1"/>
            </a:solidFill>
            <a:ln w="6350" cmpd="sng">
              <a:solidFill>
                <a:schemeClr val="accent1"/>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1</a:t>
              </a:r>
            </a:p>
          </p:txBody>
        </p:sp>
      </p:grpSp>
      <p:grpSp>
        <p:nvGrpSpPr>
          <p:cNvPr id="8" name="Group 7"/>
          <p:cNvGrpSpPr/>
          <p:nvPr/>
        </p:nvGrpSpPr>
        <p:grpSpPr>
          <a:xfrm>
            <a:off x="5010545" y="1834387"/>
            <a:ext cx="2799806" cy="637633"/>
            <a:chOff x="8016871" y="2935020"/>
            <a:chExt cx="4479690" cy="1020212"/>
          </a:xfrm>
        </p:grpSpPr>
        <p:sp>
          <p:nvSpPr>
            <p:cNvPr id="4" name="Rectangle 3"/>
            <p:cNvSpPr/>
            <p:nvPr/>
          </p:nvSpPr>
          <p:spPr>
            <a:xfrm>
              <a:off x="9040485" y="2935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9" name="Rectangle 8"/>
            <p:cNvSpPr/>
            <p:nvPr/>
          </p:nvSpPr>
          <p:spPr>
            <a:xfrm>
              <a:off x="9305515" y="3080260"/>
              <a:ext cx="2171149" cy="729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a:solidFill>
                    <a:schemeClr val="tx1"/>
                  </a:solidFill>
                  <a:latin typeface="Arial"/>
                  <a:cs typeface="Arial"/>
                </a:rPr>
                <a:t>Variables</a:t>
              </a:r>
            </a:p>
          </p:txBody>
        </p:sp>
        <p:sp>
          <p:nvSpPr>
            <p:cNvPr id="16" name="Rectangle 15"/>
            <p:cNvSpPr/>
            <p:nvPr/>
          </p:nvSpPr>
          <p:spPr>
            <a:xfrm>
              <a:off x="8016871" y="2935020"/>
              <a:ext cx="1023612" cy="1020212"/>
            </a:xfrm>
            <a:prstGeom prst="rect">
              <a:avLst/>
            </a:prstGeom>
            <a:solidFill>
              <a:schemeClr val="accent6"/>
            </a:solidFill>
            <a:ln w="6350" cmpd="sng">
              <a:solidFill>
                <a:schemeClr val="accent6"/>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a:latin typeface="Arial" panose="020B0604020202020204" pitchFamily="34" charset="0"/>
                </a:rPr>
                <a:t>2</a:t>
              </a:r>
            </a:p>
          </p:txBody>
        </p:sp>
      </p:grpSp>
      <p:sp>
        <p:nvSpPr>
          <p:cNvPr id="20" name="Rectangle 19"/>
          <p:cNvSpPr/>
          <p:nvPr/>
        </p:nvSpPr>
        <p:spPr>
          <a:xfrm>
            <a:off x="5021913" y="1834385"/>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1" name="Rectangle 20"/>
          <p:cNvSpPr/>
          <p:nvPr/>
        </p:nvSpPr>
        <p:spPr>
          <a:xfrm>
            <a:off x="963526" y="1856553"/>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
        <p:nvSpPr>
          <p:cNvPr id="22" name="Rectangle 21"/>
          <p:cNvSpPr/>
          <p:nvPr/>
        </p:nvSpPr>
        <p:spPr>
          <a:xfrm>
            <a:off x="963526" y="2970260"/>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grpSp>
        <p:nvGrpSpPr>
          <p:cNvPr id="23" name="Group 22"/>
          <p:cNvGrpSpPr/>
          <p:nvPr/>
        </p:nvGrpSpPr>
        <p:grpSpPr>
          <a:xfrm>
            <a:off x="3018239" y="4019861"/>
            <a:ext cx="2797708" cy="637634"/>
            <a:chOff x="1544999" y="4756017"/>
            <a:chExt cx="4476333" cy="1020215"/>
          </a:xfrm>
        </p:grpSpPr>
        <p:sp>
          <p:nvSpPr>
            <p:cNvPr id="24" name="Rectangle 23"/>
            <p:cNvSpPr/>
            <p:nvPr/>
          </p:nvSpPr>
          <p:spPr>
            <a:xfrm>
              <a:off x="2565256" y="4756020"/>
              <a:ext cx="3456076" cy="1020212"/>
            </a:xfrm>
            <a:prstGeom prst="rect">
              <a:avLst/>
            </a:prstGeom>
            <a:solidFill>
              <a:srgbClr val="FFFFFF"/>
            </a:solidFill>
            <a:ln w="6350" cmpd="sng">
              <a:solidFill>
                <a:srgbClr val="A6A6A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6" tIns="28527" rIns="57056" bIns="28527" rtlCol="0" anchor="ctr"/>
            <a:lstStyle/>
            <a:p>
              <a:pPr algn="ctr"/>
              <a:endParaRPr lang="en-US" sz="875">
                <a:solidFill>
                  <a:schemeClr val="accent2"/>
                </a:solidFill>
                <a:latin typeface="Arial" panose="020B0604020202020204" pitchFamily="34" charset="0"/>
              </a:endParaRPr>
            </a:p>
          </p:txBody>
        </p:sp>
        <p:sp>
          <p:nvSpPr>
            <p:cNvPr id="25" name="Rectangle 24"/>
            <p:cNvSpPr/>
            <p:nvPr/>
          </p:nvSpPr>
          <p:spPr>
            <a:xfrm>
              <a:off x="2831199" y="4948803"/>
              <a:ext cx="2623302" cy="62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Aft>
                  <a:spcPts val="226"/>
                </a:spcAft>
              </a:pPr>
              <a:r>
                <a:rPr lang="en-US" sz="1813" spc="-44" dirty="0" smtClean="0">
                  <a:solidFill>
                    <a:schemeClr val="tx1"/>
                  </a:solidFill>
                  <a:latin typeface="Arial"/>
                  <a:cs typeface="Arial"/>
                </a:rPr>
                <a:t>Roles</a:t>
              </a:r>
              <a:endParaRPr lang="en-US" sz="1813" spc="-44" dirty="0">
                <a:solidFill>
                  <a:schemeClr val="tx1"/>
                </a:solidFill>
                <a:latin typeface="Arial"/>
                <a:cs typeface="Arial"/>
              </a:endParaRPr>
            </a:p>
          </p:txBody>
        </p:sp>
        <p:sp>
          <p:nvSpPr>
            <p:cNvPr id="26" name="Rectangle 25"/>
            <p:cNvSpPr/>
            <p:nvPr/>
          </p:nvSpPr>
          <p:spPr>
            <a:xfrm>
              <a:off x="1544999" y="4756017"/>
              <a:ext cx="1023612" cy="1020212"/>
            </a:xfrm>
            <a:prstGeom prst="rect">
              <a:avLst/>
            </a:prstGeom>
            <a:solidFill>
              <a:schemeClr val="accent5"/>
            </a:solidFill>
            <a:ln w="6350" cmpd="sng">
              <a:solidFill>
                <a:schemeClr val="accent5"/>
              </a:solidFill>
            </a:ln>
            <a:effectLst>
              <a:outerShdw blurRad="190500" dist="381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68679" tIns="34339" rIns="68679" bIns="34339" rtlCol="0" anchor="ctr"/>
            <a:lstStyle/>
            <a:p>
              <a:pPr algn="ctr"/>
              <a:r>
                <a:rPr lang="en-US" sz="2250" b="1" dirty="0" smtClean="0">
                  <a:latin typeface="Arial" panose="020B0604020202020204" pitchFamily="34" charset="0"/>
                </a:rPr>
                <a:t>5</a:t>
              </a:r>
              <a:endParaRPr lang="en-US" sz="2250" b="1" dirty="0">
                <a:latin typeface="Arial" panose="020B0604020202020204" pitchFamily="34" charset="0"/>
              </a:endParaRPr>
            </a:p>
          </p:txBody>
        </p:sp>
      </p:grpSp>
      <p:sp>
        <p:nvSpPr>
          <p:cNvPr id="27" name="Rectangle 26"/>
          <p:cNvSpPr/>
          <p:nvPr/>
        </p:nvSpPr>
        <p:spPr>
          <a:xfrm>
            <a:off x="5021913" y="2980088"/>
            <a:ext cx="2799806" cy="637633"/>
          </a:xfrm>
          <a:prstGeom prst="rect">
            <a:avLst/>
          </a:prstGeom>
          <a:solidFill>
            <a:schemeClr val="bg2">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57141" tIns="28571" rIns="57141" bIns="28571" rtlCol="0" anchor="ctr"/>
          <a:lstStyle/>
          <a:p>
            <a:pPr algn="ctr"/>
            <a:endParaRPr lang="en-US" sz="875">
              <a:latin typeface="Arial"/>
              <a:cs typeface="Arial"/>
            </a:endParaRPr>
          </a:p>
        </p:txBody>
      </p:sp>
    </p:spTree>
    <p:extLst>
      <p:ext uri="{BB962C8B-B14F-4D97-AF65-F5344CB8AC3E}">
        <p14:creationId xmlns:p14="http://schemas.microsoft.com/office/powerpoint/2010/main" val="143222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5</a:t>
            </a:r>
            <a:r>
              <a:rPr lang="en-US" dirty="0" smtClean="0"/>
              <a:t>/ role </a:t>
            </a:r>
            <a:endParaRPr lang="en-US" dirty="0"/>
          </a:p>
        </p:txBody>
      </p:sp>
      <p:sp>
        <p:nvSpPr>
          <p:cNvPr id="8" name="Document 5"/>
          <p:cNvSpPr/>
          <p:nvPr/>
        </p:nvSpPr>
        <p:spPr>
          <a:xfrm>
            <a:off x="439009" y="1903153"/>
            <a:ext cx="4373819" cy="1573508"/>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Apply configuration</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hosts: </a:t>
            </a:r>
            <a:r>
              <a:rPr lang="en-US" sz="875" noProof="1">
                <a:solidFill>
                  <a:srgbClr val="3C3C3C"/>
                </a:solidFill>
                <a:latin typeface="Courier New" panose="02070309020205020404" pitchFamily="49" charset="0"/>
                <a:cs typeface="Courier New" panose="02070309020205020404" pitchFamily="49" charset="0"/>
              </a:rPr>
              <a:t>all</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connection:</a:t>
            </a:r>
            <a:r>
              <a:rPr lang="en-US" sz="875" noProof="1">
                <a:solidFill>
                  <a:srgbClr val="3C3C3C"/>
                </a:solidFill>
                <a:latin typeface="Courier New" panose="02070309020205020404" pitchFamily="49" charset="0"/>
                <a:cs typeface="Courier New" panose="02070309020205020404" pitchFamily="49" charset="0"/>
              </a:rPr>
              <a:t> local</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gather_facts: </a:t>
            </a:r>
            <a:r>
              <a:rPr lang="en-US" sz="875" noProof="1">
                <a:solidFill>
                  <a:srgbClr val="3C3C3C"/>
                </a:solidFill>
                <a:latin typeface="Courier New" panose="02070309020205020404" pitchFamily="49" charset="0"/>
                <a:cs typeface="Courier New" panose="02070309020205020404" pitchFamily="49" charset="0"/>
              </a:rPr>
              <a:t>no</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roles:</a:t>
            </a:r>
          </a:p>
          <a:p>
            <a:r>
              <a:rPr lang="en-US" sz="875" noProof="1">
                <a:solidFill>
                  <a:srgbClr val="3C3C3C"/>
                </a:solidFill>
                <a:latin typeface="Courier New" panose="02070309020205020404" pitchFamily="49" charset="0"/>
                <a:cs typeface="Courier New" panose="02070309020205020404" pitchFamily="49" charset="0"/>
              </a:rPr>
              <a:t>    - Juniper.junos</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tasks:</a:t>
            </a:r>
          </a:p>
          <a:p>
            <a:r>
              <a:rPr lang="en-US" sz="875" noProof="1">
                <a:solidFill>
                  <a:srgbClr val="3C3C3C"/>
                </a:solidFill>
                <a:latin typeface="Courier New" panose="02070309020205020404" pitchFamily="49" charset="0"/>
                <a:cs typeface="Courier New" panose="02070309020205020404" pitchFamily="49" charset="0"/>
              </a:rPr>
              <a:t>    - </a:t>
            </a:r>
            <a:r>
              <a:rPr lang="en-US" sz="875" noProof="1">
                <a:solidFill>
                  <a:srgbClr val="0070C0"/>
                </a:solidFill>
                <a:latin typeface="Courier New" panose="02070309020205020404" pitchFamily="49" charset="0"/>
                <a:cs typeface="Courier New" panose="02070309020205020404" pitchFamily="49" charset="0"/>
              </a:rPr>
              <a:t>name:</a:t>
            </a:r>
            <a:r>
              <a:rPr lang="en-US" sz="875" noProof="1">
                <a:solidFill>
                  <a:srgbClr val="3C3C3C"/>
                </a:solidFill>
                <a:latin typeface="Courier New" panose="02070309020205020404" pitchFamily="49" charset="0"/>
                <a:cs typeface="Courier New" panose="02070309020205020404" pitchFamily="49" charset="0"/>
              </a:rPr>
              <a:t> Assembling configurations</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assemble:</a:t>
            </a:r>
            <a:r>
              <a:rPr lang="en-US" sz="875" noProof="1">
                <a:solidFill>
                  <a:srgbClr val="3C3C3C"/>
                </a:solidFill>
                <a:latin typeface="Courier New" panose="02070309020205020404" pitchFamily="49" charset="0"/>
                <a:cs typeface="Courier New" panose="02070309020205020404" pitchFamily="49" charset="0"/>
              </a:rPr>
              <a:t> src={{ build_dir }} dest={{ junos_conf }}</a:t>
            </a:r>
          </a:p>
          <a:p>
            <a:r>
              <a:rPr lang="en-US" sz="875" noProof="1">
                <a:solidFill>
                  <a:srgbClr val="3C3C3C"/>
                </a:solidFill>
                <a:latin typeface="Courier New" panose="02070309020205020404" pitchFamily="49" charset="0"/>
                <a:cs typeface="Courier New" panose="02070309020205020404" pitchFamily="49" charset="0"/>
              </a:rPr>
              <a:t>	 </a:t>
            </a:r>
            <a:r>
              <a:rPr lang="en-US" sz="875" noProof="1">
                <a:solidFill>
                  <a:srgbClr val="0070C0"/>
                </a:solidFill>
                <a:latin typeface="Courier New" panose="02070309020205020404" pitchFamily="49" charset="0"/>
                <a:cs typeface="Courier New" panose="02070309020205020404" pitchFamily="49" charset="0"/>
              </a:rPr>
              <a:t>notify:</a:t>
            </a:r>
          </a:p>
          <a:p>
            <a:r>
              <a:rPr lang="en-US" sz="875" noProof="1">
                <a:solidFill>
                  <a:srgbClr val="3C3C3C"/>
                </a:solidFill>
                <a:latin typeface="Courier New" panose="02070309020205020404" pitchFamily="49" charset="0"/>
                <a:cs typeface="Courier New" panose="02070309020205020404" pitchFamily="49" charset="0"/>
              </a:rPr>
              <a:t>        - Pushing config ... please wait</a:t>
            </a:r>
          </a:p>
        </p:txBody>
      </p:sp>
      <p:sp>
        <p:nvSpPr>
          <p:cNvPr id="5" name="Rectangle 4"/>
          <p:cNvSpPr/>
          <p:nvPr/>
        </p:nvSpPr>
        <p:spPr bwMode="invGray">
          <a:xfrm>
            <a:off x="5226452" y="1342092"/>
            <a:ext cx="3281198"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dirty="0">
                <a:solidFill>
                  <a:srgbClr val="3C3C3C"/>
                </a:solidFill>
              </a:rPr>
              <a:t>Roles are used inside Playbook</a:t>
            </a:r>
          </a:p>
          <a:p>
            <a:r>
              <a:rPr lang="en-US" sz="1500" dirty="0">
                <a:solidFill>
                  <a:srgbClr val="3C3C3C"/>
                </a:solidFill>
              </a:rPr>
              <a:t>Very useful to share/reuse the same task across playbook</a:t>
            </a:r>
          </a:p>
          <a:p>
            <a:endParaRPr lang="en-US" sz="1500" dirty="0">
              <a:solidFill>
                <a:srgbClr val="3C3C3C"/>
              </a:solidFill>
            </a:endParaRPr>
          </a:p>
          <a:p>
            <a:r>
              <a:rPr lang="en-US" sz="1500" dirty="0">
                <a:solidFill>
                  <a:srgbClr val="3C3C3C"/>
                </a:solidFill>
              </a:rPr>
              <a:t>Also use to access modules</a:t>
            </a: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chemeClr val="accent2"/>
              </a:solidFill>
              <a:latin typeface="Arial" panose="020B0604020202020204" pitchFamily="34" charset="0"/>
              <a:cs typeface="Arial" panose="020B0604020202020204" pitchFamily="34" charset="0"/>
            </a:endParaRPr>
          </a:p>
        </p:txBody>
      </p:sp>
      <p:sp>
        <p:nvSpPr>
          <p:cNvPr id="6" name="Rectangle 5"/>
          <p:cNvSpPr/>
          <p:nvPr/>
        </p:nvSpPr>
        <p:spPr>
          <a:xfrm>
            <a:off x="5216600" y="1342091"/>
            <a:ext cx="3291051" cy="2668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endParaRPr lang="en-US" sz="1125" b="1" dirty="0">
              <a:latin typeface="Arial"/>
              <a:cs typeface="Arial"/>
            </a:endParaRPr>
          </a:p>
        </p:txBody>
      </p:sp>
      <p:sp>
        <p:nvSpPr>
          <p:cNvPr id="3" name="Rectangle 2"/>
          <p:cNvSpPr/>
          <p:nvPr/>
        </p:nvSpPr>
        <p:spPr>
          <a:xfrm>
            <a:off x="439010" y="1015079"/>
            <a:ext cx="5078826" cy="361637"/>
          </a:xfrm>
          <a:prstGeom prst="rect">
            <a:avLst/>
          </a:prstGeom>
        </p:spPr>
        <p:txBody>
          <a:bodyPr wrap="none">
            <a:spAutoFit/>
          </a:bodyPr>
          <a:lstStyle/>
          <a:p>
            <a:r>
              <a:rPr lang="en-US" sz="1750" b="1" dirty="0">
                <a:solidFill>
                  <a:srgbClr val="3C3C3C"/>
                </a:solidFill>
              </a:rPr>
              <a:t>Useful to share/reuse the same task across playbook</a:t>
            </a:r>
          </a:p>
        </p:txBody>
      </p:sp>
      <p:sp>
        <p:nvSpPr>
          <p:cNvPr id="7" name="Rectangle 6"/>
          <p:cNvSpPr/>
          <p:nvPr/>
        </p:nvSpPr>
        <p:spPr>
          <a:xfrm>
            <a:off x="544919" y="2419834"/>
            <a:ext cx="1683551" cy="371213"/>
          </a:xfrm>
          <a:prstGeom prst="rect">
            <a:avLst/>
          </a:prstGeom>
          <a:noFill/>
          <a:ln w="19050">
            <a:solidFill>
              <a:srgbClr val="C00000"/>
            </a:solidFill>
          </a:ln>
        </p:spPr>
        <p:style>
          <a:lnRef idx="2">
            <a:schemeClr val="accent5"/>
          </a:lnRef>
          <a:fillRef idx="1">
            <a:schemeClr val="lt1"/>
          </a:fillRef>
          <a:effectRef idx="0">
            <a:schemeClr val="accent5"/>
          </a:effectRef>
          <a:fontRef idx="minor">
            <a:schemeClr val="dk1"/>
          </a:fontRef>
        </p:style>
        <p:txBody>
          <a:bodyPr lIns="57141" tIns="28571" rIns="57141" bIns="28571" anchor="ctr"/>
          <a:lstStyle/>
          <a:p>
            <a:pPr algn="ctr"/>
            <a:endParaRPr lang="en-US" sz="875">
              <a:solidFill>
                <a:schemeClr val="lt1"/>
              </a:solidFill>
              <a:latin typeface="Arial" panose="020B0604020202020204" pitchFamily="34" charset="0"/>
            </a:endParaRPr>
          </a:p>
        </p:txBody>
      </p:sp>
    </p:spTree>
    <p:extLst>
      <p:ext uri="{BB962C8B-B14F-4D97-AF65-F5344CB8AC3E}">
        <p14:creationId xmlns:p14="http://schemas.microsoft.com/office/powerpoint/2010/main" val="88210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5</a:t>
            </a:r>
            <a:r>
              <a:rPr lang="en-US" dirty="0" smtClean="0"/>
              <a:t>/ Use Roles to leverage existing templates </a:t>
            </a:r>
            <a:endParaRPr lang="en-US" dirty="0"/>
          </a:p>
        </p:txBody>
      </p:sp>
      <p:sp>
        <p:nvSpPr>
          <p:cNvPr id="3" name="Rectangle 2"/>
          <p:cNvSpPr/>
          <p:nvPr/>
        </p:nvSpPr>
        <p:spPr>
          <a:xfrm>
            <a:off x="439010" y="1015079"/>
            <a:ext cx="5078826" cy="361637"/>
          </a:xfrm>
          <a:prstGeom prst="rect">
            <a:avLst/>
          </a:prstGeom>
        </p:spPr>
        <p:txBody>
          <a:bodyPr wrap="none">
            <a:spAutoFit/>
          </a:bodyPr>
          <a:lstStyle/>
          <a:p>
            <a:r>
              <a:rPr lang="en-US" sz="1750" b="1" dirty="0">
                <a:solidFill>
                  <a:srgbClr val="3C3C3C"/>
                </a:solidFill>
              </a:rPr>
              <a:t>Useful to share/reuse the same task across playbook</a:t>
            </a:r>
          </a:p>
        </p:txBody>
      </p:sp>
      <p:sp>
        <p:nvSpPr>
          <p:cNvPr id="4" name="Rectangle 3"/>
          <p:cNvSpPr/>
          <p:nvPr/>
        </p:nvSpPr>
        <p:spPr bwMode="invGray">
          <a:xfrm>
            <a:off x="5226452" y="1342092"/>
            <a:ext cx="3281198" cy="31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285750" rIns="76200" bIns="38100" rtlCol="0" anchor="t" anchorCtr="0"/>
          <a:lstStyle/>
          <a:p>
            <a:pPr marL="142871" indent="-142871">
              <a:spcAft>
                <a:spcPts val="375"/>
              </a:spcAft>
              <a:buFont typeface="Arial"/>
              <a:buChar char="•"/>
            </a:pPr>
            <a:endParaRPr lang="en-US" sz="1125" b="1" dirty="0">
              <a:solidFill>
                <a:srgbClr val="3C3C3C"/>
              </a:solidFill>
              <a:latin typeface="Arial" panose="020B0604020202020204" pitchFamily="34" charset="0"/>
              <a:cs typeface="Arial" panose="020B0604020202020204" pitchFamily="34" charset="0"/>
            </a:endParaRPr>
          </a:p>
          <a:p>
            <a:r>
              <a:rPr lang="en-US" sz="1500" dirty="0">
                <a:solidFill>
                  <a:srgbClr val="3C3C3C"/>
                </a:solidFill>
              </a:rPr>
              <a:t>Roles can be leverage to reuse existing configuration templates</a:t>
            </a:r>
          </a:p>
          <a:p>
            <a:endParaRPr lang="en-US" sz="1500" dirty="0">
              <a:solidFill>
                <a:srgbClr val="3C3C3C"/>
              </a:solidFill>
            </a:endParaRPr>
          </a:p>
          <a:p>
            <a:r>
              <a:rPr lang="en-US" sz="1500" dirty="0">
                <a:solidFill>
                  <a:srgbClr val="3C3C3C"/>
                </a:solidFill>
              </a:rPr>
              <a:t>It’s a best practice to have roles organized per feature or network function</a:t>
            </a: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endParaRPr>
          </a:p>
          <a:p>
            <a:endParaRPr lang="en-US" sz="1500" dirty="0">
              <a:solidFill>
                <a:srgbClr val="3C3C3C"/>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500" b="1" dirty="0">
              <a:solidFill>
                <a:schemeClr val="accent2"/>
              </a:solidFill>
              <a:latin typeface="Arial" panose="020B0604020202020204" pitchFamily="34" charset="0"/>
              <a:cs typeface="Arial" panose="020B0604020202020204" pitchFamily="34" charset="0"/>
            </a:endParaRPr>
          </a:p>
          <a:p>
            <a:pPr marL="142871" indent="-142871">
              <a:spcAft>
                <a:spcPts val="375"/>
              </a:spcAft>
              <a:buFont typeface="Arial"/>
              <a:buChar char="•"/>
            </a:pPr>
            <a:endParaRPr lang="en-US" sz="1125" b="1" dirty="0">
              <a:solidFill>
                <a:schemeClr val="accent2"/>
              </a:solidFill>
              <a:latin typeface="Arial" panose="020B0604020202020204" pitchFamily="34" charset="0"/>
              <a:cs typeface="Arial" panose="020B0604020202020204" pitchFamily="34" charset="0"/>
            </a:endParaRPr>
          </a:p>
        </p:txBody>
      </p:sp>
      <p:sp>
        <p:nvSpPr>
          <p:cNvPr id="5" name="Rectangle 4"/>
          <p:cNvSpPr/>
          <p:nvPr/>
        </p:nvSpPr>
        <p:spPr>
          <a:xfrm>
            <a:off x="5216600" y="1342091"/>
            <a:ext cx="3291051" cy="2668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14300" tIns="28571" rIns="57141" bIns="28571" rtlCol="0" anchor="ctr"/>
          <a:lstStyle/>
          <a:p>
            <a:endParaRPr lang="en-US" sz="1125" b="1" dirty="0">
              <a:latin typeface="Arial"/>
              <a:cs typeface="Arial"/>
            </a:endParaRPr>
          </a:p>
        </p:txBody>
      </p:sp>
      <p:sp>
        <p:nvSpPr>
          <p:cNvPr id="6" name="Document 5"/>
          <p:cNvSpPr/>
          <p:nvPr/>
        </p:nvSpPr>
        <p:spPr>
          <a:xfrm>
            <a:off x="439009" y="1903153"/>
            <a:ext cx="4373819" cy="1823576"/>
          </a:xfrm>
          <a:prstGeom prst="rect">
            <a:avLst/>
          </a:prstGeom>
          <a:solidFill>
            <a:schemeClr val="bg1"/>
          </a:solidFill>
          <a:ln>
            <a:solidFill>
              <a:srgbClr val="A6A6A6"/>
            </a:solidFill>
          </a:ln>
          <a:effectLst>
            <a:outerShdw blurRad="190500" dist="50800" dir="5400000" algn="ctr" rotWithShape="0">
              <a:srgbClr val="000000">
                <a:alpha val="15000"/>
              </a:srgbClr>
            </a:outerShdw>
          </a:effectLst>
        </p:spPr>
        <p:txBody>
          <a:bodyPr wrap="square">
            <a:spAutoFit/>
          </a:bodyPr>
          <a:lstStyle/>
          <a:p>
            <a:r>
              <a:rPr lang="en-US" sz="1250" noProof="1">
                <a:solidFill>
                  <a:srgbClr val="3C3C3C"/>
                </a:solidFill>
                <a:latin typeface="Courier New" panose="02070309020205020404" pitchFamily="49" charset="0"/>
                <a:cs typeface="Courier New" panose="02070309020205020404" pitchFamily="49" charset="0"/>
              </a:rPr>
              <a:t>├── roles</a:t>
            </a:r>
          </a:p>
          <a:p>
            <a:r>
              <a:rPr lang="en-US" sz="1250" noProof="1">
                <a:solidFill>
                  <a:srgbClr val="3C3C3C"/>
                </a:solidFill>
                <a:latin typeface="Courier New" panose="02070309020205020404" pitchFamily="49" charset="0"/>
                <a:cs typeface="Courier New" panose="02070309020205020404" pitchFamily="49" charset="0"/>
              </a:rPr>
              <a:t>│   ├── junos-system</a:t>
            </a:r>
          </a:p>
          <a:p>
            <a:r>
              <a:rPr lang="en-US" sz="1250" noProof="1">
                <a:solidFill>
                  <a:srgbClr val="3C3C3C"/>
                </a:solidFill>
                <a:latin typeface="Courier New" panose="02070309020205020404" pitchFamily="49" charset="0"/>
                <a:cs typeface="Courier New" panose="02070309020205020404" pitchFamily="49" charset="0"/>
              </a:rPr>
              <a:t>│   ├── overlay-evpn-access</a:t>
            </a:r>
          </a:p>
          <a:p>
            <a:r>
              <a:rPr lang="en-US" sz="1250" noProof="1">
                <a:solidFill>
                  <a:srgbClr val="3C3C3C"/>
                </a:solidFill>
                <a:latin typeface="Courier New" panose="02070309020205020404" pitchFamily="49" charset="0"/>
                <a:cs typeface="Courier New" panose="02070309020205020404" pitchFamily="49" charset="0"/>
              </a:rPr>
              <a:t>│   ├── overlay-evpn-mx-l3</a:t>
            </a:r>
          </a:p>
          <a:p>
            <a:r>
              <a:rPr lang="en-US" sz="1250" noProof="1">
                <a:solidFill>
                  <a:srgbClr val="3C3C3C"/>
                </a:solidFill>
                <a:latin typeface="Courier New" panose="02070309020205020404" pitchFamily="49" charset="0"/>
                <a:cs typeface="Courier New" panose="02070309020205020404" pitchFamily="49" charset="0"/>
              </a:rPr>
              <a:t>│   ├── overlay-evpn-qfx-l2</a:t>
            </a:r>
          </a:p>
          <a:p>
            <a:r>
              <a:rPr lang="en-US" sz="1250" noProof="1">
                <a:solidFill>
                  <a:srgbClr val="3C3C3C"/>
                </a:solidFill>
                <a:latin typeface="Courier New" panose="02070309020205020404" pitchFamily="49" charset="0"/>
                <a:cs typeface="Courier New" panose="02070309020205020404" pitchFamily="49" charset="0"/>
              </a:rPr>
              <a:t>│   ├── overlay-evpn-qfx-l3</a:t>
            </a:r>
          </a:p>
          <a:p>
            <a:r>
              <a:rPr lang="en-US" sz="1250" noProof="1">
                <a:solidFill>
                  <a:srgbClr val="3C3C3C"/>
                </a:solidFill>
                <a:latin typeface="Courier New" panose="02070309020205020404" pitchFamily="49" charset="0"/>
                <a:cs typeface="Courier New" panose="02070309020205020404" pitchFamily="49" charset="0"/>
              </a:rPr>
              <a:t>│   ├── underlay-ebgp</a:t>
            </a:r>
          </a:p>
          <a:p>
            <a:r>
              <a:rPr lang="en-US" sz="1250" noProof="1">
                <a:solidFill>
                  <a:srgbClr val="3C3C3C"/>
                </a:solidFill>
                <a:latin typeface="Courier New" panose="02070309020205020404" pitchFamily="49" charset="0"/>
                <a:cs typeface="Courier New" panose="02070309020205020404" pitchFamily="49" charset="0"/>
              </a:rPr>
              <a:t>│   ├── underlay-ospf</a:t>
            </a:r>
          </a:p>
          <a:p>
            <a:r>
              <a:rPr lang="en-US" sz="1250" noProof="1">
                <a:solidFill>
                  <a:srgbClr val="3C3C3C"/>
                </a:solidFill>
                <a:latin typeface="Courier New" panose="02070309020205020404" pitchFamily="49" charset="0"/>
                <a:cs typeface="Courier New" panose="02070309020205020404" pitchFamily="49" charset="0"/>
              </a:rPr>
              <a:t>│   └── underlay-ospf-unnumbered</a:t>
            </a:r>
          </a:p>
        </p:txBody>
      </p:sp>
    </p:spTree>
    <p:extLst>
      <p:ext uri="{BB962C8B-B14F-4D97-AF65-F5344CB8AC3E}">
        <p14:creationId xmlns:p14="http://schemas.microsoft.com/office/powerpoint/2010/main" val="139355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77" y="599581"/>
            <a:ext cx="8229601" cy="415498"/>
          </a:xfrm>
        </p:spPr>
        <p:txBody>
          <a:bodyPr/>
          <a:lstStyle/>
          <a:p>
            <a:r>
              <a:rPr lang="en-US" dirty="0"/>
              <a:t>5</a:t>
            </a:r>
            <a:r>
              <a:rPr lang="en-US" dirty="0" smtClean="0"/>
              <a:t>/ Using Roles and Groups</a:t>
            </a:r>
            <a:endParaRPr lang="en-US" dirty="0"/>
          </a:p>
        </p:txBody>
      </p:sp>
      <p:sp>
        <p:nvSpPr>
          <p:cNvPr id="3" name="Rectangle 2"/>
          <p:cNvSpPr/>
          <p:nvPr/>
        </p:nvSpPr>
        <p:spPr>
          <a:xfrm>
            <a:off x="439010" y="1015079"/>
            <a:ext cx="5078826" cy="361637"/>
          </a:xfrm>
          <a:prstGeom prst="rect">
            <a:avLst/>
          </a:prstGeom>
        </p:spPr>
        <p:txBody>
          <a:bodyPr wrap="none">
            <a:spAutoFit/>
          </a:bodyPr>
          <a:lstStyle/>
          <a:p>
            <a:r>
              <a:rPr lang="en-US" sz="1750" b="1" dirty="0">
                <a:solidFill>
                  <a:srgbClr val="3C3C3C"/>
                </a:solidFill>
              </a:rPr>
              <a:t>Useful to share/reuse the same task across playbook</a:t>
            </a:r>
          </a:p>
        </p:txBody>
      </p:sp>
      <p:sp>
        <p:nvSpPr>
          <p:cNvPr id="7" name="Rectangle 6"/>
          <p:cNvSpPr/>
          <p:nvPr/>
        </p:nvSpPr>
        <p:spPr>
          <a:xfrm>
            <a:off x="490577" y="2348527"/>
            <a:ext cx="3780481" cy="2164467"/>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8" name="TextBox 7"/>
          <p:cNvSpPr txBox="1"/>
          <p:nvPr/>
        </p:nvSpPr>
        <p:spPr>
          <a:xfrm>
            <a:off x="490577" y="2064627"/>
            <a:ext cx="898488" cy="239987"/>
          </a:xfrm>
          <a:prstGeom prst="rect">
            <a:avLst/>
          </a:prstGeom>
          <a:ln>
            <a:noFill/>
          </a:ln>
        </p:spPr>
        <p:txBody>
          <a:bodyPr wrap="none" lIns="45643" tIns="22821" rIns="45643" bIns="22821" rtlCol="0">
            <a:spAutoFit/>
          </a:bodyPr>
          <a:lstStyle/>
          <a:p>
            <a:pPr algn="l">
              <a:lnSpc>
                <a:spcPct val="90000"/>
              </a:lnSpc>
            </a:pPr>
            <a:r>
              <a:rPr lang="en-US" sz="1400" dirty="0" smtClean="0">
                <a:solidFill>
                  <a:schemeClr val="accent2"/>
                </a:solidFill>
                <a:latin typeface="Arial"/>
                <a:cs typeface="Arial"/>
              </a:rPr>
              <a:t>All routers</a:t>
            </a:r>
          </a:p>
        </p:txBody>
      </p:sp>
      <p:sp>
        <p:nvSpPr>
          <p:cNvPr id="9" name="Rectangle 8"/>
          <p:cNvSpPr/>
          <p:nvPr/>
        </p:nvSpPr>
        <p:spPr>
          <a:xfrm>
            <a:off x="835626" y="2692472"/>
            <a:ext cx="1012203" cy="383091"/>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smtClean="0">
                <a:solidFill>
                  <a:schemeClr val="accent2"/>
                </a:solidFill>
                <a:latin typeface="Arial"/>
                <a:cs typeface="Arial"/>
              </a:rPr>
              <a:t>Edge</a:t>
            </a:r>
            <a:endParaRPr lang="en-US" sz="1400" dirty="0">
              <a:solidFill>
                <a:schemeClr val="accent2"/>
              </a:solidFill>
              <a:latin typeface="Arial"/>
              <a:cs typeface="Arial"/>
            </a:endParaRPr>
          </a:p>
        </p:txBody>
      </p:sp>
      <p:sp>
        <p:nvSpPr>
          <p:cNvPr id="10" name="Rectangle 9"/>
          <p:cNvSpPr/>
          <p:nvPr/>
        </p:nvSpPr>
        <p:spPr>
          <a:xfrm>
            <a:off x="2722271" y="2692472"/>
            <a:ext cx="1012203" cy="383091"/>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smtClean="0">
                <a:solidFill>
                  <a:schemeClr val="accent2"/>
                </a:solidFill>
                <a:latin typeface="Arial"/>
                <a:cs typeface="Arial"/>
              </a:rPr>
              <a:t>Core</a:t>
            </a:r>
            <a:endParaRPr lang="en-US" sz="1400" dirty="0">
              <a:solidFill>
                <a:schemeClr val="accent2"/>
              </a:solidFill>
              <a:latin typeface="Arial"/>
              <a:cs typeface="Arial"/>
            </a:endParaRPr>
          </a:p>
        </p:txBody>
      </p:sp>
      <p:sp>
        <p:nvSpPr>
          <p:cNvPr id="11" name="Rectangle 10"/>
          <p:cNvSpPr/>
          <p:nvPr/>
        </p:nvSpPr>
        <p:spPr>
          <a:xfrm>
            <a:off x="835625" y="3637457"/>
            <a:ext cx="1012203" cy="383091"/>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smtClean="0">
                <a:solidFill>
                  <a:schemeClr val="accent2"/>
                </a:solidFill>
                <a:latin typeface="Arial"/>
                <a:cs typeface="Arial"/>
              </a:rPr>
              <a:t>Singapore</a:t>
            </a:r>
            <a:endParaRPr lang="en-US" sz="1400" dirty="0">
              <a:solidFill>
                <a:schemeClr val="accent2"/>
              </a:solidFill>
              <a:latin typeface="Arial"/>
              <a:cs typeface="Arial"/>
            </a:endParaRPr>
          </a:p>
        </p:txBody>
      </p:sp>
      <p:sp>
        <p:nvSpPr>
          <p:cNvPr id="12" name="Rectangle 11"/>
          <p:cNvSpPr/>
          <p:nvPr/>
        </p:nvSpPr>
        <p:spPr>
          <a:xfrm>
            <a:off x="2722270" y="3637456"/>
            <a:ext cx="1012203" cy="383091"/>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smtClean="0">
                <a:solidFill>
                  <a:schemeClr val="accent2"/>
                </a:solidFill>
                <a:latin typeface="Arial"/>
                <a:cs typeface="Arial"/>
              </a:rPr>
              <a:t>Malaysia</a:t>
            </a:r>
            <a:endParaRPr lang="en-US" sz="1400" dirty="0">
              <a:solidFill>
                <a:schemeClr val="accent2"/>
              </a:solidFill>
              <a:latin typeface="Arial"/>
              <a:cs typeface="Arial"/>
            </a:endParaRPr>
          </a:p>
        </p:txBody>
      </p:sp>
      <p:sp>
        <p:nvSpPr>
          <p:cNvPr id="13" name="Rectangle 12"/>
          <p:cNvSpPr/>
          <p:nvPr/>
        </p:nvSpPr>
        <p:spPr>
          <a:xfrm>
            <a:off x="6641647" y="2348527"/>
            <a:ext cx="1164894" cy="27586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100" dirty="0" smtClean="0">
                <a:solidFill>
                  <a:schemeClr val="bg1"/>
                </a:solidFill>
                <a:latin typeface="Arial"/>
                <a:cs typeface="Arial"/>
              </a:rPr>
              <a:t>Base </a:t>
            </a:r>
            <a:r>
              <a:rPr lang="en-US" sz="1100" dirty="0" err="1" smtClean="0">
                <a:solidFill>
                  <a:schemeClr val="bg1"/>
                </a:solidFill>
                <a:latin typeface="Arial"/>
                <a:cs typeface="Arial"/>
              </a:rPr>
              <a:t>config</a:t>
            </a:r>
            <a:endParaRPr lang="en-US" sz="1100" dirty="0">
              <a:solidFill>
                <a:schemeClr val="bg1"/>
              </a:solidFill>
              <a:latin typeface="Arial"/>
              <a:cs typeface="Arial"/>
            </a:endParaRPr>
          </a:p>
        </p:txBody>
      </p:sp>
      <p:sp>
        <p:nvSpPr>
          <p:cNvPr id="14" name="Rectangle 13"/>
          <p:cNvSpPr/>
          <p:nvPr/>
        </p:nvSpPr>
        <p:spPr>
          <a:xfrm>
            <a:off x="6641647" y="2785231"/>
            <a:ext cx="1164894" cy="2758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100" smtClean="0">
                <a:solidFill>
                  <a:schemeClr val="bg1"/>
                </a:solidFill>
                <a:latin typeface="Arial"/>
                <a:cs typeface="Arial"/>
              </a:rPr>
              <a:t>Install JUNOS</a:t>
            </a:r>
            <a:endParaRPr lang="en-US" sz="1100" dirty="0">
              <a:solidFill>
                <a:schemeClr val="bg1"/>
              </a:solidFill>
              <a:latin typeface="Arial"/>
              <a:cs typeface="Arial"/>
            </a:endParaRPr>
          </a:p>
        </p:txBody>
      </p:sp>
      <p:sp>
        <p:nvSpPr>
          <p:cNvPr id="15" name="Rectangle 14"/>
          <p:cNvSpPr/>
          <p:nvPr/>
        </p:nvSpPr>
        <p:spPr>
          <a:xfrm>
            <a:off x="6641647" y="3228000"/>
            <a:ext cx="1164894" cy="2758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100" smtClean="0">
                <a:solidFill>
                  <a:schemeClr val="bg1"/>
                </a:solidFill>
                <a:latin typeface="Arial"/>
                <a:cs typeface="Arial"/>
              </a:rPr>
              <a:t>LDP </a:t>
            </a:r>
            <a:r>
              <a:rPr lang="en-US" sz="1100" dirty="0" err="1" smtClean="0">
                <a:solidFill>
                  <a:schemeClr val="bg1"/>
                </a:solidFill>
                <a:latin typeface="Arial"/>
                <a:cs typeface="Arial"/>
              </a:rPr>
              <a:t>config</a:t>
            </a:r>
            <a:endParaRPr lang="en-US" sz="1100" dirty="0">
              <a:solidFill>
                <a:schemeClr val="bg1"/>
              </a:solidFill>
              <a:latin typeface="Arial"/>
              <a:cs typeface="Arial"/>
            </a:endParaRPr>
          </a:p>
        </p:txBody>
      </p:sp>
      <p:sp>
        <p:nvSpPr>
          <p:cNvPr id="16" name="Rectangle 15"/>
          <p:cNvSpPr/>
          <p:nvPr/>
        </p:nvSpPr>
        <p:spPr>
          <a:xfrm>
            <a:off x="6641647" y="3670769"/>
            <a:ext cx="1164894" cy="2758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100" dirty="0" smtClean="0">
                <a:solidFill>
                  <a:schemeClr val="bg1"/>
                </a:solidFill>
                <a:latin typeface="Arial"/>
                <a:cs typeface="Arial"/>
              </a:rPr>
              <a:t>Verify BGP</a:t>
            </a:r>
            <a:endParaRPr lang="en-US" sz="1100" dirty="0">
              <a:solidFill>
                <a:schemeClr val="bg1"/>
              </a:solidFill>
              <a:latin typeface="Arial"/>
              <a:cs typeface="Arial"/>
            </a:endParaRPr>
          </a:p>
        </p:txBody>
      </p:sp>
      <p:sp>
        <p:nvSpPr>
          <p:cNvPr id="17" name="Rectangle 16"/>
          <p:cNvSpPr/>
          <p:nvPr/>
        </p:nvSpPr>
        <p:spPr>
          <a:xfrm>
            <a:off x="490577" y="1572180"/>
            <a:ext cx="3780481" cy="283900"/>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smtClean="0">
                <a:solidFill>
                  <a:srgbClr val="FFFFFF"/>
                </a:solidFill>
                <a:latin typeface="Arial"/>
                <a:cs typeface="Arial"/>
              </a:rPr>
              <a:t>Groups</a:t>
            </a:r>
            <a:endParaRPr lang="en-US" sz="1200" dirty="0">
              <a:solidFill>
                <a:srgbClr val="FFFFFF"/>
              </a:solidFill>
              <a:latin typeface="Arial"/>
              <a:cs typeface="Arial"/>
            </a:endParaRPr>
          </a:p>
        </p:txBody>
      </p:sp>
      <p:sp>
        <p:nvSpPr>
          <p:cNvPr id="18" name="Rectangle 17"/>
          <p:cNvSpPr/>
          <p:nvPr/>
        </p:nvSpPr>
        <p:spPr>
          <a:xfrm>
            <a:off x="5194957" y="1543194"/>
            <a:ext cx="3780481" cy="283900"/>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34337" rIns="0" bIns="34337" rtlCol="0" anchor="ctr"/>
          <a:lstStyle/>
          <a:p>
            <a:pPr algn="ctr"/>
            <a:r>
              <a:rPr lang="en-US" dirty="0" smtClean="0">
                <a:solidFill>
                  <a:srgbClr val="FFFFFF"/>
                </a:solidFill>
                <a:latin typeface="Arial"/>
                <a:cs typeface="Arial"/>
              </a:rPr>
              <a:t>Roles</a:t>
            </a:r>
            <a:endParaRPr lang="en-US" sz="1200" dirty="0">
              <a:solidFill>
                <a:srgbClr val="FFFFFF"/>
              </a:solidFill>
              <a:latin typeface="Arial"/>
              <a:cs typeface="Arial"/>
            </a:endParaRPr>
          </a:p>
        </p:txBody>
      </p:sp>
      <p:sp>
        <p:nvSpPr>
          <p:cNvPr id="19" name="Rectangle 18"/>
          <p:cNvSpPr/>
          <p:nvPr/>
        </p:nvSpPr>
        <p:spPr>
          <a:xfrm>
            <a:off x="1739916" y="2646830"/>
            <a:ext cx="426479" cy="1593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2" name="Rectangle 21"/>
          <p:cNvSpPr/>
          <p:nvPr/>
        </p:nvSpPr>
        <p:spPr>
          <a:xfrm>
            <a:off x="3678529" y="2646829"/>
            <a:ext cx="426479" cy="1593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3" name="Rectangle 22"/>
          <p:cNvSpPr/>
          <p:nvPr/>
        </p:nvSpPr>
        <p:spPr>
          <a:xfrm>
            <a:off x="1740690" y="3579912"/>
            <a:ext cx="426479" cy="1593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4" name="Rectangle 23"/>
          <p:cNvSpPr/>
          <p:nvPr/>
        </p:nvSpPr>
        <p:spPr>
          <a:xfrm>
            <a:off x="3678529" y="3535532"/>
            <a:ext cx="426479" cy="1593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5" name="Rectangle 24"/>
          <p:cNvSpPr/>
          <p:nvPr/>
        </p:nvSpPr>
        <p:spPr>
          <a:xfrm>
            <a:off x="1739916" y="2843503"/>
            <a:ext cx="426479" cy="1593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6" name="Rectangle 25"/>
          <p:cNvSpPr/>
          <p:nvPr/>
        </p:nvSpPr>
        <p:spPr>
          <a:xfrm>
            <a:off x="3678529" y="2850061"/>
            <a:ext cx="426479" cy="1593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7" name="Rectangle 26"/>
          <p:cNvSpPr/>
          <p:nvPr/>
        </p:nvSpPr>
        <p:spPr>
          <a:xfrm>
            <a:off x="1739916" y="3787315"/>
            <a:ext cx="426479" cy="1593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8" name="Rectangle 27"/>
          <p:cNvSpPr/>
          <p:nvPr/>
        </p:nvSpPr>
        <p:spPr>
          <a:xfrm>
            <a:off x="3685208" y="3754958"/>
            <a:ext cx="426479" cy="1593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
        <p:nvSpPr>
          <p:cNvPr id="29" name="Rectangle 28"/>
          <p:cNvSpPr/>
          <p:nvPr/>
        </p:nvSpPr>
        <p:spPr>
          <a:xfrm>
            <a:off x="3678529" y="3965516"/>
            <a:ext cx="426479" cy="1593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100" dirty="0">
              <a:solidFill>
                <a:schemeClr val="bg1"/>
              </a:solidFill>
              <a:latin typeface="Arial"/>
              <a:cs typeface="Arial"/>
            </a:endParaRPr>
          </a:p>
        </p:txBody>
      </p:sp>
    </p:spTree>
    <p:extLst>
      <p:ext uri="{BB962C8B-B14F-4D97-AF65-F5344CB8AC3E}">
        <p14:creationId xmlns:p14="http://schemas.microsoft.com/office/powerpoint/2010/main" val="9079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setup</a:t>
            </a:r>
            <a:endParaRPr lang="en-US" dirty="0"/>
          </a:p>
        </p:txBody>
      </p:sp>
    </p:spTree>
    <p:extLst>
      <p:ext uri="{BB962C8B-B14F-4D97-AF65-F5344CB8AC3E}">
        <p14:creationId xmlns:p14="http://schemas.microsoft.com/office/powerpoint/2010/main" val="3444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085" y="3"/>
            <a:ext cx="8223250" cy="800957"/>
          </a:xfrm>
        </p:spPr>
        <p:txBody>
          <a:bodyPr/>
          <a:lstStyle/>
          <a:p>
            <a:r>
              <a:rPr lang="en-US" dirty="0" smtClean="0"/>
              <a:t>Lab resources</a:t>
            </a:r>
            <a:endParaRPr lang="en-US" dirty="0"/>
          </a:p>
        </p:txBody>
      </p:sp>
      <p:sp>
        <p:nvSpPr>
          <p:cNvPr id="3" name="Content Placeholder 2"/>
          <p:cNvSpPr>
            <a:spLocks noGrp="1"/>
          </p:cNvSpPr>
          <p:nvPr>
            <p:ph idx="1"/>
          </p:nvPr>
        </p:nvSpPr>
        <p:spPr/>
        <p:txBody>
          <a:bodyPr/>
          <a:lstStyle/>
          <a:p>
            <a:r>
              <a:rPr lang="en-US" dirty="0" smtClean="0"/>
              <a:t>Dropbox (</a:t>
            </a:r>
            <a:r>
              <a:rPr lang="en-US" dirty="0" err="1" smtClean="0"/>
              <a:t>VBox</a:t>
            </a:r>
            <a:r>
              <a:rPr lang="en-US" dirty="0" smtClean="0"/>
              <a:t> images, setup doc, Training PPTs):</a:t>
            </a:r>
          </a:p>
          <a:p>
            <a:pPr marL="271414" lvl="1" indent="0">
              <a:buNone/>
            </a:pPr>
            <a:r>
              <a:rPr lang="en-US" sz="1600" dirty="0" smtClean="0">
                <a:hlinkClick r:id="rId2"/>
              </a:rPr>
              <a:t>https://www.dropbox.com/sh/jb8niq3b6suvbcg/AAC3cWY_4mGsCWrrF-qY0wtoa?dl=0</a:t>
            </a:r>
            <a:endParaRPr lang="en-US" sz="1600" dirty="0" smtClean="0"/>
          </a:p>
          <a:p>
            <a:pPr marL="0" indent="0">
              <a:buNone/>
            </a:pPr>
            <a:endParaRPr lang="en-US" dirty="0"/>
          </a:p>
          <a:p>
            <a:r>
              <a:rPr lang="en-US" dirty="0" err="1" smtClean="0"/>
              <a:t>Github</a:t>
            </a:r>
            <a:r>
              <a:rPr lang="en-US" dirty="0" smtClean="0"/>
              <a:t> (playbooks):</a:t>
            </a:r>
            <a:endParaRPr lang="en-US" dirty="0"/>
          </a:p>
          <a:p>
            <a:pPr marL="0" indent="0">
              <a:buNone/>
            </a:pPr>
            <a:r>
              <a:rPr lang="en-US" sz="1400" dirty="0" smtClean="0"/>
              <a:t>	</a:t>
            </a:r>
            <a:r>
              <a:rPr lang="en-US" sz="1600" dirty="0" smtClean="0">
                <a:hlinkClick r:id="rId3"/>
              </a:rPr>
              <a:t>https</a:t>
            </a:r>
            <a:r>
              <a:rPr lang="en-US" sz="1600" dirty="0">
                <a:hlinkClick r:id="rId3"/>
              </a:rPr>
              <a:t>://</a:t>
            </a:r>
            <a:r>
              <a:rPr lang="en-US" sz="1600" dirty="0">
                <a:hlinkClick r:id="rId3"/>
              </a:rPr>
              <a:t>github.com/vignitin/SG-Ansible-Training</a:t>
            </a:r>
            <a:endParaRPr lang="en-US" sz="1600" dirty="0"/>
          </a:p>
          <a:p>
            <a:endParaRPr lang="en-US" dirty="0"/>
          </a:p>
        </p:txBody>
      </p:sp>
      <p:sp>
        <p:nvSpPr>
          <p:cNvPr id="4" name="Content Placeholder 3"/>
          <p:cNvSpPr>
            <a:spLocks noGrp="1"/>
          </p:cNvSpPr>
          <p:nvPr>
            <p:ph sz="quarter" idx="11"/>
          </p:nvPr>
        </p:nvSpPr>
        <p:spPr>
          <a:xfrm>
            <a:off x="455085" y="956842"/>
            <a:ext cx="8223250" cy="370284"/>
          </a:xfrm>
        </p:spPr>
        <p:txBody>
          <a:bodyPr/>
          <a:lstStyle/>
          <a:p>
            <a:r>
              <a:rPr lang="en-US" dirty="0" smtClean="0"/>
              <a:t>Setup documents, </a:t>
            </a:r>
            <a:r>
              <a:rPr lang="en-US" dirty="0" err="1" smtClean="0"/>
              <a:t>VBox</a:t>
            </a:r>
            <a:r>
              <a:rPr lang="en-US" dirty="0" smtClean="0"/>
              <a:t> images, Playbooks, Training PPTs</a:t>
            </a:r>
            <a:endParaRPr lang="en-US" dirty="0"/>
          </a:p>
        </p:txBody>
      </p:sp>
    </p:spTree>
    <p:extLst>
      <p:ext uri="{BB962C8B-B14F-4D97-AF65-F5344CB8AC3E}">
        <p14:creationId xmlns:p14="http://schemas.microsoft.com/office/powerpoint/2010/main" val="9516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607" y="901906"/>
            <a:ext cx="8485129" cy="4364575"/>
          </a:xfrm>
        </p:spPr>
        <p:txBody>
          <a:bodyPr>
            <a:normAutofit fontScale="92500" lnSpcReduction="10000"/>
          </a:bodyPr>
          <a:lstStyle/>
          <a:p>
            <a:r>
              <a:rPr lang="en-US" dirty="0" smtClean="0"/>
              <a:t>Setup vboxnet0 interface on Virtual Box:</a:t>
            </a:r>
          </a:p>
          <a:p>
            <a:pPr lvl="1"/>
            <a:r>
              <a:rPr lang="en-US" sz="1600" dirty="0"/>
              <a:t>Under </a:t>
            </a:r>
            <a:r>
              <a:rPr lang="en-US" sz="1600" dirty="0" err="1"/>
              <a:t>Virtualbox</a:t>
            </a:r>
            <a:r>
              <a:rPr lang="en-US" sz="1600" dirty="0"/>
              <a:t> &gt; Preferences &gt; Network &gt; Host-only networks &gt; Add ‘vboxnet0’ interface</a:t>
            </a:r>
          </a:p>
          <a:p>
            <a:pPr lvl="1"/>
            <a:r>
              <a:rPr lang="en-US" sz="1600" dirty="0" smtClean="0"/>
              <a:t>Confirm that your localhost has a 192.168.100.x IP:</a:t>
            </a:r>
          </a:p>
          <a:p>
            <a:pPr marL="300031" lvl="1" indent="0">
              <a:buNone/>
            </a:pPr>
            <a:endParaRPr lang="en-US" sz="1250" dirty="0" smtClean="0">
              <a:latin typeface="Courier New" charset="0"/>
              <a:ea typeface="Courier New" charset="0"/>
              <a:cs typeface="Courier New" charset="0"/>
            </a:endParaRPr>
          </a:p>
          <a:p>
            <a:endParaRPr lang="en-US" sz="1250" dirty="0">
              <a:latin typeface="Courier New" charset="0"/>
              <a:ea typeface="Courier New" charset="0"/>
              <a:cs typeface="Courier New" charset="0"/>
            </a:endParaRPr>
          </a:p>
          <a:p>
            <a:endParaRPr lang="en-US" sz="1250" dirty="0" smtClean="0">
              <a:latin typeface="Courier New" charset="0"/>
              <a:ea typeface="Courier New" charset="0"/>
              <a:cs typeface="Courier New" charset="0"/>
            </a:endParaRPr>
          </a:p>
          <a:p>
            <a:endParaRPr lang="en-US" dirty="0" smtClean="0"/>
          </a:p>
          <a:p>
            <a:r>
              <a:rPr lang="en-US" dirty="0" smtClean="0"/>
              <a:t>Import lab topology in Virtual Box:</a:t>
            </a:r>
          </a:p>
          <a:p>
            <a:pPr lvl="1"/>
            <a:r>
              <a:rPr lang="en-US" sz="1600" dirty="0" smtClean="0"/>
              <a:t>Import appliance ’</a:t>
            </a:r>
            <a:r>
              <a:rPr lang="en-US" sz="1600" dirty="0" err="1" smtClean="0"/>
              <a:t>ansible-training.ova</a:t>
            </a:r>
            <a:r>
              <a:rPr lang="en-US" sz="1600" dirty="0" smtClean="0"/>
              <a:t>’</a:t>
            </a:r>
          </a:p>
          <a:p>
            <a:pPr lvl="1"/>
            <a:r>
              <a:rPr lang="en-US" sz="1600" dirty="0" smtClean="0"/>
              <a:t>Do not re-initialize the </a:t>
            </a:r>
            <a:r>
              <a:rPr lang="en-US" sz="1600" dirty="0" smtClean="0"/>
              <a:t>mac-addresses</a:t>
            </a:r>
            <a:endParaRPr lang="en-US" sz="1600" dirty="0" smtClean="0"/>
          </a:p>
          <a:p>
            <a:pPr lvl="1"/>
            <a:endParaRPr lang="en-US" sz="1400" b="1" dirty="0">
              <a:latin typeface="Courier New" charset="0"/>
              <a:ea typeface="Courier New" charset="0"/>
              <a:cs typeface="Courier New" charset="0"/>
            </a:endParaRPr>
          </a:p>
          <a:p>
            <a:r>
              <a:rPr lang="en-US" dirty="0" smtClean="0"/>
              <a:t>Lab is setup with the following IPs (change them if required):</a:t>
            </a:r>
          </a:p>
          <a:p>
            <a:pPr lvl="1"/>
            <a:r>
              <a:rPr lang="en-US" sz="1600" dirty="0"/>
              <a:t>v</a:t>
            </a:r>
            <a:r>
              <a:rPr lang="en-US" sz="1600" dirty="0" smtClean="0"/>
              <a:t>mx0: 192.168.100.100</a:t>
            </a:r>
          </a:p>
          <a:p>
            <a:pPr lvl="1"/>
            <a:r>
              <a:rPr lang="en-US" sz="1600" dirty="0" smtClean="0"/>
              <a:t>vmx1: 192.168.100.101</a:t>
            </a:r>
            <a:endParaRPr lang="en-US" sz="1600" dirty="0"/>
          </a:p>
          <a:p>
            <a:pPr lvl="1"/>
            <a:r>
              <a:rPr lang="en-US" sz="1600" dirty="0" smtClean="0"/>
              <a:t>vmx2: 192.168.100.102</a:t>
            </a:r>
            <a:endParaRPr lang="en-US" sz="1600" dirty="0"/>
          </a:p>
          <a:p>
            <a:pPr lvl="1"/>
            <a:r>
              <a:rPr lang="en-US" sz="1600" dirty="0" smtClean="0"/>
              <a:t>Ansible: 192.168.100.103</a:t>
            </a:r>
          </a:p>
          <a:p>
            <a:pPr lvl="1"/>
            <a:r>
              <a:rPr lang="en-US" sz="1600" dirty="0" smtClean="0"/>
              <a:t>Inter-VM connectivity &amp; connectivity to localhost should now be setup</a:t>
            </a:r>
          </a:p>
        </p:txBody>
      </p:sp>
      <p:sp>
        <p:nvSpPr>
          <p:cNvPr id="5" name="Title 1"/>
          <p:cNvSpPr>
            <a:spLocks noGrp="1"/>
          </p:cNvSpPr>
          <p:nvPr>
            <p:ph type="title"/>
          </p:nvPr>
        </p:nvSpPr>
        <p:spPr>
          <a:xfrm>
            <a:off x="368607" y="237942"/>
            <a:ext cx="8229601" cy="415498"/>
          </a:xfrm>
        </p:spPr>
        <p:txBody>
          <a:bodyPr/>
          <a:lstStyle/>
          <a:p>
            <a:r>
              <a:rPr lang="en-US" dirty="0" smtClean="0"/>
              <a:t>Lab Setup</a:t>
            </a:r>
            <a:endParaRPr lang="en-US" dirty="0"/>
          </a:p>
        </p:txBody>
      </p:sp>
      <p:sp>
        <p:nvSpPr>
          <p:cNvPr id="2" name="Rectangle 1"/>
          <p:cNvSpPr/>
          <p:nvPr/>
        </p:nvSpPr>
        <p:spPr>
          <a:xfrm>
            <a:off x="1040824" y="1782501"/>
            <a:ext cx="7812912" cy="67133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pPr marL="300031" lvl="1" indent="0">
              <a:buNone/>
            </a:pPr>
            <a:r>
              <a:rPr lang="en-US" sz="1250" dirty="0">
                <a:solidFill>
                  <a:schemeClr val="accent2"/>
                </a:solidFill>
                <a:latin typeface="Courier New" charset="0"/>
                <a:ea typeface="Courier New" charset="0"/>
                <a:cs typeface="Courier New" charset="0"/>
              </a:rPr>
              <a:t>vboxnet0: flags=8943&lt;UP,BROADCAST,RUNNING,PROMISC,SIMPLEX,MULTICAST&gt; </a:t>
            </a:r>
            <a:r>
              <a:rPr lang="en-US" sz="1250" dirty="0" err="1">
                <a:solidFill>
                  <a:schemeClr val="accent2"/>
                </a:solidFill>
                <a:latin typeface="Courier New" charset="0"/>
                <a:ea typeface="Courier New" charset="0"/>
                <a:cs typeface="Courier New" charset="0"/>
              </a:rPr>
              <a:t>mtu</a:t>
            </a:r>
            <a:r>
              <a:rPr lang="en-US" sz="1250" dirty="0">
                <a:solidFill>
                  <a:schemeClr val="accent2"/>
                </a:solidFill>
                <a:latin typeface="Courier New" charset="0"/>
                <a:ea typeface="Courier New" charset="0"/>
                <a:cs typeface="Courier New" charset="0"/>
              </a:rPr>
              <a:t> 1500</a:t>
            </a:r>
          </a:p>
          <a:p>
            <a:pPr marL="300031" lvl="1" indent="0">
              <a:buNone/>
            </a:pPr>
            <a:r>
              <a:rPr lang="en-US" sz="1250" dirty="0">
                <a:solidFill>
                  <a:schemeClr val="accent2"/>
                </a:solidFill>
                <a:latin typeface="Courier New" charset="0"/>
                <a:ea typeface="Courier New" charset="0"/>
                <a:cs typeface="Courier New" charset="0"/>
              </a:rPr>
              <a:t>ether 0a:00:27:00:00:00 </a:t>
            </a:r>
          </a:p>
          <a:p>
            <a:pPr marL="300031" lvl="1" indent="0">
              <a:buNone/>
            </a:pPr>
            <a:r>
              <a:rPr lang="en-US" sz="1250" dirty="0" err="1">
                <a:solidFill>
                  <a:schemeClr val="accent2"/>
                </a:solidFill>
                <a:latin typeface="Courier New" charset="0"/>
                <a:ea typeface="Courier New" charset="0"/>
                <a:cs typeface="Courier New" charset="0"/>
              </a:rPr>
              <a:t>inet</a:t>
            </a:r>
            <a:r>
              <a:rPr lang="en-US" sz="1250" dirty="0">
                <a:solidFill>
                  <a:schemeClr val="accent2"/>
                </a:solidFill>
                <a:latin typeface="Courier New" charset="0"/>
                <a:ea typeface="Courier New" charset="0"/>
                <a:cs typeface="Courier New" charset="0"/>
              </a:rPr>
              <a:t> </a:t>
            </a:r>
            <a:r>
              <a:rPr lang="en-US" sz="1250" b="1" dirty="0">
                <a:solidFill>
                  <a:schemeClr val="accent2"/>
                </a:solidFill>
                <a:latin typeface="Courier New" charset="0"/>
                <a:ea typeface="Courier New" charset="0"/>
                <a:cs typeface="Courier New" charset="0"/>
              </a:rPr>
              <a:t>192.168.100.10</a:t>
            </a:r>
            <a:r>
              <a:rPr lang="en-US" sz="1250" dirty="0">
                <a:solidFill>
                  <a:schemeClr val="accent2"/>
                </a:solidFill>
                <a:latin typeface="Courier New" charset="0"/>
                <a:ea typeface="Courier New" charset="0"/>
                <a:cs typeface="Courier New" charset="0"/>
              </a:rPr>
              <a:t> netmask 0xffffff00 broadcast 192.168.100.255</a:t>
            </a:r>
          </a:p>
        </p:txBody>
      </p:sp>
    </p:spTree>
    <p:extLst>
      <p:ext uri="{BB962C8B-B14F-4D97-AF65-F5344CB8AC3E}">
        <p14:creationId xmlns:p14="http://schemas.microsoft.com/office/powerpoint/2010/main" val="25392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032" y="751433"/>
            <a:ext cx="8485129" cy="4364575"/>
          </a:xfrm>
        </p:spPr>
        <p:txBody>
          <a:bodyPr>
            <a:normAutofit/>
          </a:bodyPr>
          <a:lstStyle/>
          <a:p>
            <a:pPr marL="0" indent="0">
              <a:buNone/>
            </a:pPr>
            <a:r>
              <a:rPr lang="en-US" sz="1800" dirty="0"/>
              <a:t>Install python </a:t>
            </a:r>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r>
              <a:rPr lang="en-US" sz="1800" dirty="0" smtClean="0"/>
              <a:t>Install </a:t>
            </a:r>
            <a:r>
              <a:rPr lang="en-US" sz="1800" dirty="0"/>
              <a:t>packages for cryptography dependencies</a:t>
            </a:r>
          </a:p>
          <a:p>
            <a:pPr marL="0" indent="0">
              <a:buNone/>
            </a:pPr>
            <a:endParaRPr lang="en-US" sz="1800" dirty="0" smtClean="0"/>
          </a:p>
          <a:p>
            <a:pPr marL="0" indent="0">
              <a:buNone/>
            </a:pPr>
            <a:endParaRPr lang="en-US" sz="1800" dirty="0" smtClean="0"/>
          </a:p>
          <a:p>
            <a:pPr marL="0" indent="0">
              <a:buNone/>
            </a:pPr>
            <a:r>
              <a:rPr lang="en-US" sz="1800" dirty="0" smtClean="0"/>
              <a:t>Install </a:t>
            </a:r>
            <a:r>
              <a:rPr lang="en-US" sz="1800" dirty="0"/>
              <a:t>Ansible, </a:t>
            </a:r>
            <a:r>
              <a:rPr lang="en-US" sz="1800" dirty="0" err="1"/>
              <a:t>PyEZ</a:t>
            </a:r>
            <a:r>
              <a:rPr lang="en-US" sz="1800" dirty="0"/>
              <a:t>, </a:t>
            </a:r>
            <a:r>
              <a:rPr lang="en-US" sz="1800" dirty="0" err="1"/>
              <a:t>JSNAPy</a:t>
            </a:r>
            <a:r>
              <a:rPr lang="en-US" sz="1800" dirty="0"/>
              <a:t> and Ansible galaxy Juniper module </a:t>
            </a:r>
          </a:p>
        </p:txBody>
      </p:sp>
      <p:sp>
        <p:nvSpPr>
          <p:cNvPr id="5" name="Title 1"/>
          <p:cNvSpPr>
            <a:spLocks noGrp="1"/>
          </p:cNvSpPr>
          <p:nvPr>
            <p:ph type="title"/>
          </p:nvPr>
        </p:nvSpPr>
        <p:spPr>
          <a:xfrm>
            <a:off x="368607" y="237942"/>
            <a:ext cx="8229601" cy="415498"/>
          </a:xfrm>
        </p:spPr>
        <p:txBody>
          <a:bodyPr/>
          <a:lstStyle/>
          <a:p>
            <a:r>
              <a:rPr lang="en-US" dirty="0" smtClean="0"/>
              <a:t>Lab Setup: </a:t>
            </a:r>
            <a:r>
              <a:rPr lang="en-US" sz="2400" dirty="0" smtClean="0"/>
              <a:t>Python, Ansible &amp; Juniper module installation</a:t>
            </a:r>
            <a:endParaRPr lang="en-US" sz="2400" dirty="0"/>
          </a:p>
        </p:txBody>
      </p:sp>
      <p:sp>
        <p:nvSpPr>
          <p:cNvPr id="6" name="Rectangle 5"/>
          <p:cNvSpPr/>
          <p:nvPr/>
        </p:nvSpPr>
        <p:spPr>
          <a:xfrm>
            <a:off x="853845" y="1146023"/>
            <a:ext cx="7491501" cy="67133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apt-get install python</a:t>
            </a: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apt-get install python-pip</a:t>
            </a:r>
          </a:p>
          <a:p>
            <a:r>
              <a:rPr lang="en-US" dirty="0">
                <a:solidFill>
                  <a:schemeClr val="accent2"/>
                </a:solidFill>
                <a:latin typeface="Courier New" charset="0"/>
                <a:ea typeface="Courier New" charset="0"/>
                <a:cs typeface="Courier New" charset="0"/>
              </a:rPr>
              <a:t>pip install --upgrade </a:t>
            </a:r>
            <a:r>
              <a:rPr lang="en-US" dirty="0" smtClean="0">
                <a:solidFill>
                  <a:schemeClr val="accent2"/>
                </a:solidFill>
                <a:latin typeface="Courier New" charset="0"/>
                <a:ea typeface="Courier New" charset="0"/>
                <a:cs typeface="Courier New" charset="0"/>
              </a:rPr>
              <a:t>pip</a:t>
            </a:r>
            <a:endParaRPr lang="en-US" dirty="0">
              <a:solidFill>
                <a:schemeClr val="accent2"/>
              </a:solidFill>
              <a:latin typeface="Courier New" charset="0"/>
              <a:ea typeface="Courier New" charset="0"/>
              <a:cs typeface="Courier New" charset="0"/>
            </a:endParaRPr>
          </a:p>
        </p:txBody>
      </p:sp>
      <p:sp>
        <p:nvSpPr>
          <p:cNvPr id="7" name="Rectangle 6"/>
          <p:cNvSpPr/>
          <p:nvPr/>
        </p:nvSpPr>
        <p:spPr>
          <a:xfrm>
            <a:off x="853844" y="2504726"/>
            <a:ext cx="7491501" cy="39123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apt-get install build-essential </a:t>
            </a:r>
            <a:r>
              <a:rPr lang="en-US" dirty="0" err="1">
                <a:solidFill>
                  <a:schemeClr val="accent2"/>
                </a:solidFill>
                <a:latin typeface="Courier New" charset="0"/>
                <a:ea typeface="Courier New" charset="0"/>
                <a:cs typeface="Courier New" charset="0"/>
              </a:rPr>
              <a:t>libssl</a:t>
            </a:r>
            <a:r>
              <a:rPr lang="en-US" dirty="0">
                <a:solidFill>
                  <a:schemeClr val="accent2"/>
                </a:solidFill>
                <a:latin typeface="Courier New" charset="0"/>
                <a:ea typeface="Courier New" charset="0"/>
                <a:cs typeface="Courier New" charset="0"/>
              </a:rPr>
              <a:t>-dev </a:t>
            </a:r>
            <a:r>
              <a:rPr lang="en-US" dirty="0" err="1">
                <a:solidFill>
                  <a:schemeClr val="accent2"/>
                </a:solidFill>
                <a:latin typeface="Courier New" charset="0"/>
                <a:ea typeface="Courier New" charset="0"/>
                <a:cs typeface="Courier New" charset="0"/>
              </a:rPr>
              <a:t>libffi</a:t>
            </a:r>
            <a:r>
              <a:rPr lang="en-US" dirty="0">
                <a:solidFill>
                  <a:schemeClr val="accent2"/>
                </a:solidFill>
                <a:latin typeface="Courier New" charset="0"/>
                <a:ea typeface="Courier New" charset="0"/>
                <a:cs typeface="Courier New" charset="0"/>
              </a:rPr>
              <a:t>-dev python-dev</a:t>
            </a:r>
          </a:p>
        </p:txBody>
      </p:sp>
      <p:sp>
        <p:nvSpPr>
          <p:cNvPr id="8" name="Rectangle 7"/>
          <p:cNvSpPr/>
          <p:nvPr/>
        </p:nvSpPr>
        <p:spPr>
          <a:xfrm>
            <a:off x="853843" y="3579694"/>
            <a:ext cx="7491501" cy="134062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pip install </a:t>
            </a:r>
            <a:r>
              <a:rPr lang="en-US" dirty="0" err="1">
                <a:solidFill>
                  <a:schemeClr val="accent2"/>
                </a:solidFill>
                <a:latin typeface="Courier New" charset="0"/>
                <a:ea typeface="Courier New" charset="0"/>
                <a:cs typeface="Courier New" charset="0"/>
              </a:rPr>
              <a:t>ansible</a:t>
            </a:r>
            <a:endParaRPr lang="en-US" dirty="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ansible</a:t>
            </a:r>
            <a:r>
              <a:rPr lang="en-US" dirty="0">
                <a:solidFill>
                  <a:schemeClr val="accent2"/>
                </a:solidFill>
                <a:latin typeface="Courier New" charset="0"/>
                <a:ea typeface="Courier New" charset="0"/>
                <a:cs typeface="Courier New" charset="0"/>
              </a:rPr>
              <a:t> —version</a:t>
            </a: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pip install </a:t>
            </a:r>
            <a:r>
              <a:rPr lang="en-US" dirty="0" err="1">
                <a:solidFill>
                  <a:schemeClr val="accent2"/>
                </a:solidFill>
                <a:latin typeface="Courier New" charset="0"/>
                <a:ea typeface="Courier New" charset="0"/>
                <a:cs typeface="Courier New" charset="0"/>
              </a:rPr>
              <a:t>junos-eznc</a:t>
            </a:r>
            <a:endParaRPr lang="en-US" dirty="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pip install </a:t>
            </a:r>
            <a:r>
              <a:rPr lang="en-US" dirty="0" err="1">
                <a:solidFill>
                  <a:schemeClr val="accent2"/>
                </a:solidFill>
                <a:latin typeface="Courier New" charset="0"/>
                <a:ea typeface="Courier New" charset="0"/>
                <a:cs typeface="Courier New" charset="0"/>
              </a:rPr>
              <a:t>jsnapy</a:t>
            </a:r>
            <a:endParaRPr lang="en-US" dirty="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pip install </a:t>
            </a:r>
            <a:r>
              <a:rPr lang="en-US" dirty="0" err="1">
                <a:solidFill>
                  <a:schemeClr val="accent2"/>
                </a:solidFill>
                <a:latin typeface="Courier New" charset="0"/>
                <a:ea typeface="Courier New" charset="0"/>
                <a:cs typeface="Courier New" charset="0"/>
              </a:rPr>
              <a:t>jxmlease</a:t>
            </a:r>
            <a:endParaRPr lang="en-US" dirty="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t>
            </a:r>
            <a:r>
              <a:rPr lang="en-US" dirty="0" err="1">
                <a:solidFill>
                  <a:schemeClr val="accent2"/>
                </a:solidFill>
                <a:latin typeface="Courier New" charset="0"/>
                <a:ea typeface="Courier New" charset="0"/>
                <a:cs typeface="Courier New" charset="0"/>
              </a:rPr>
              <a:t>ansible</a:t>
            </a:r>
            <a:r>
              <a:rPr lang="en-US" dirty="0">
                <a:solidFill>
                  <a:schemeClr val="accent2"/>
                </a:solidFill>
                <a:latin typeface="Courier New" charset="0"/>
                <a:ea typeface="Courier New" charset="0"/>
                <a:cs typeface="Courier New" charset="0"/>
              </a:rPr>
              <a:t>-galaxy install </a:t>
            </a:r>
            <a:r>
              <a:rPr lang="en-US" dirty="0" err="1">
                <a:solidFill>
                  <a:schemeClr val="accent2"/>
                </a:solidFill>
                <a:latin typeface="Courier New" charset="0"/>
                <a:ea typeface="Courier New" charset="0"/>
                <a:cs typeface="Courier New" charset="0"/>
              </a:rPr>
              <a:t>Juniper.junos</a:t>
            </a:r>
            <a:endParaRPr lang="en-US"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35295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032" y="751433"/>
            <a:ext cx="8485129" cy="4392067"/>
          </a:xfrm>
        </p:spPr>
        <p:txBody>
          <a:bodyPr>
            <a:normAutofit/>
          </a:bodyPr>
          <a:lstStyle/>
          <a:p>
            <a:pPr marL="0" indent="0">
              <a:buNone/>
            </a:pPr>
            <a:r>
              <a:rPr lang="en-US" sz="1800" dirty="0" smtClean="0"/>
              <a:t>Setting up the permissions</a:t>
            </a:r>
            <a:endParaRPr lang="en-US" sz="1800" dirty="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r>
              <a:rPr lang="en-US" sz="1800" dirty="0" smtClean="0"/>
              <a:t>Global: /</a:t>
            </a:r>
            <a:r>
              <a:rPr lang="en-US" sz="1800" dirty="0" err="1" smtClean="0"/>
              <a:t>etc</a:t>
            </a:r>
            <a:r>
              <a:rPr lang="en-US" sz="1800" dirty="0" smtClean="0"/>
              <a:t>/</a:t>
            </a:r>
            <a:r>
              <a:rPr lang="en-US" sz="1800" dirty="0" err="1" smtClean="0"/>
              <a:t>ansible</a:t>
            </a:r>
            <a:r>
              <a:rPr lang="en-US" sz="1800" dirty="0" smtClean="0"/>
              <a:t>/</a:t>
            </a:r>
            <a:r>
              <a:rPr lang="en-US" sz="1800" dirty="0" err="1" smtClean="0"/>
              <a:t>ansible.cfg</a:t>
            </a: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r>
              <a:rPr lang="en-US" sz="1800" dirty="0" smtClean="0"/>
              <a:t>Local (</a:t>
            </a:r>
            <a:r>
              <a:rPr lang="en-US" sz="1800" dirty="0" err="1" smtClean="0"/>
              <a:t>e.g</a:t>
            </a:r>
            <a:r>
              <a:rPr lang="en-US" sz="1800" dirty="0" smtClean="0"/>
              <a:t>): $HOME/</a:t>
            </a:r>
            <a:r>
              <a:rPr lang="en-US" sz="1800" dirty="0" err="1" smtClean="0"/>
              <a:t>ansible</a:t>
            </a:r>
            <a:r>
              <a:rPr lang="en-US" sz="1800" dirty="0" smtClean="0"/>
              <a:t>/playbooks/</a:t>
            </a:r>
            <a:r>
              <a:rPr lang="en-US" sz="1800" dirty="0" err="1" smtClean="0"/>
              <a:t>ansible.cfg</a:t>
            </a:r>
            <a:endParaRPr lang="en-US" sz="1800" dirty="0"/>
          </a:p>
        </p:txBody>
      </p:sp>
      <p:sp>
        <p:nvSpPr>
          <p:cNvPr id="5" name="Title 1"/>
          <p:cNvSpPr>
            <a:spLocks noGrp="1"/>
          </p:cNvSpPr>
          <p:nvPr>
            <p:ph type="title"/>
          </p:nvPr>
        </p:nvSpPr>
        <p:spPr>
          <a:xfrm>
            <a:off x="368607" y="237942"/>
            <a:ext cx="8229601" cy="415498"/>
          </a:xfrm>
        </p:spPr>
        <p:txBody>
          <a:bodyPr/>
          <a:lstStyle/>
          <a:p>
            <a:r>
              <a:rPr lang="en-US" dirty="0" smtClean="0"/>
              <a:t>Ansible </a:t>
            </a:r>
            <a:r>
              <a:rPr lang="en-US" dirty="0"/>
              <a:t>s</a:t>
            </a:r>
            <a:r>
              <a:rPr lang="en-US" dirty="0" smtClean="0"/>
              <a:t>etup: ansible.cfg</a:t>
            </a:r>
            <a:endParaRPr lang="en-US" dirty="0"/>
          </a:p>
        </p:txBody>
      </p:sp>
      <p:sp>
        <p:nvSpPr>
          <p:cNvPr id="6" name="Rectangle 5"/>
          <p:cNvSpPr/>
          <p:nvPr/>
        </p:nvSpPr>
        <p:spPr>
          <a:xfrm>
            <a:off x="853843" y="1266721"/>
            <a:ext cx="7491501" cy="67497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t>
            </a:r>
            <a:r>
              <a:rPr lang="en-US" dirty="0" err="1">
                <a:solidFill>
                  <a:schemeClr val="accent2"/>
                </a:solidFill>
                <a:latin typeface="Courier New" charset="0"/>
                <a:ea typeface="Courier New" charset="0"/>
                <a:cs typeface="Courier New" charset="0"/>
              </a:rPr>
              <a:t>chown</a:t>
            </a:r>
            <a:r>
              <a:rPr lang="en-US" dirty="0">
                <a:solidFill>
                  <a:schemeClr val="accent2"/>
                </a:solidFill>
                <a:latin typeface="Courier New" charset="0"/>
                <a:ea typeface="Courier New" charset="0"/>
                <a:cs typeface="Courier New" charset="0"/>
              </a:rPr>
              <a:t> -R automation /</a:t>
            </a:r>
            <a:r>
              <a:rPr lang="en-US" dirty="0" err="1" smtClean="0">
                <a:solidFill>
                  <a:schemeClr val="accent2"/>
                </a:solidFill>
                <a:latin typeface="Courier New" charset="0"/>
                <a:ea typeface="Courier New" charset="0"/>
                <a:cs typeface="Courier New" charset="0"/>
              </a:rPr>
              <a:t>etc</a:t>
            </a:r>
            <a:r>
              <a:rPr lang="en-US" dirty="0" smtClean="0">
                <a:solidFill>
                  <a:schemeClr val="accent2"/>
                </a:solidFill>
                <a:latin typeface="Courier New" charset="0"/>
                <a:ea typeface="Courier New" charset="0"/>
                <a:cs typeface="Courier New" charset="0"/>
              </a:rPr>
              <a:t>/</a:t>
            </a:r>
            <a:r>
              <a:rPr lang="en-US" dirty="0" err="1" smtClean="0">
                <a:solidFill>
                  <a:schemeClr val="accent2"/>
                </a:solidFill>
                <a:latin typeface="Courier New" charset="0"/>
                <a:ea typeface="Courier New" charset="0"/>
                <a:cs typeface="Courier New" charset="0"/>
              </a:rPr>
              <a:t>ansible</a:t>
            </a:r>
            <a:endParaRPr lang="en-US" dirty="0" smtClean="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t>
            </a:r>
            <a:r>
              <a:rPr lang="en-US" dirty="0" err="1">
                <a:solidFill>
                  <a:schemeClr val="accent2"/>
                </a:solidFill>
                <a:latin typeface="Courier New" charset="0"/>
                <a:ea typeface="Courier New" charset="0"/>
                <a:cs typeface="Courier New" charset="0"/>
              </a:rPr>
              <a:t>mkdir</a:t>
            </a:r>
            <a:r>
              <a:rPr lang="en-US" dirty="0">
                <a:solidFill>
                  <a:schemeClr val="accent2"/>
                </a:solidFill>
                <a:latin typeface="Courier New" charset="0"/>
                <a:ea typeface="Courier New" charset="0"/>
                <a:cs typeface="Courier New" charset="0"/>
              </a:rPr>
              <a:t> /var/log/</a:t>
            </a:r>
            <a:r>
              <a:rPr lang="en-US" dirty="0" err="1">
                <a:solidFill>
                  <a:schemeClr val="accent2"/>
                </a:solidFill>
                <a:latin typeface="Courier New" charset="0"/>
                <a:ea typeface="Courier New" charset="0"/>
                <a:cs typeface="Courier New" charset="0"/>
              </a:rPr>
              <a:t>ansible</a:t>
            </a:r>
            <a:endParaRPr lang="en-US" dirty="0">
              <a:solidFill>
                <a:schemeClr val="accent2"/>
              </a:solidFill>
              <a:latin typeface="Courier New" charset="0"/>
              <a:ea typeface="Courier New" charset="0"/>
              <a:cs typeface="Courier New" charset="0"/>
            </a:endParaRPr>
          </a:p>
          <a:p>
            <a:r>
              <a:rPr lang="en-US" dirty="0" err="1">
                <a:solidFill>
                  <a:schemeClr val="accent2"/>
                </a:solidFill>
                <a:latin typeface="Courier New" charset="0"/>
                <a:ea typeface="Courier New" charset="0"/>
                <a:cs typeface="Courier New" charset="0"/>
              </a:rPr>
              <a:t>sudo</a:t>
            </a:r>
            <a:r>
              <a:rPr lang="en-US" dirty="0">
                <a:solidFill>
                  <a:schemeClr val="accent2"/>
                </a:solidFill>
                <a:latin typeface="Courier New" charset="0"/>
                <a:ea typeface="Courier New" charset="0"/>
                <a:cs typeface="Courier New" charset="0"/>
              </a:rPr>
              <a:t> </a:t>
            </a:r>
            <a:r>
              <a:rPr lang="en-US" dirty="0" err="1">
                <a:solidFill>
                  <a:schemeClr val="accent2"/>
                </a:solidFill>
                <a:latin typeface="Courier New" charset="0"/>
                <a:ea typeface="Courier New" charset="0"/>
                <a:cs typeface="Courier New" charset="0"/>
              </a:rPr>
              <a:t>chown</a:t>
            </a:r>
            <a:r>
              <a:rPr lang="en-US" dirty="0">
                <a:solidFill>
                  <a:schemeClr val="accent2"/>
                </a:solidFill>
                <a:latin typeface="Courier New" charset="0"/>
                <a:ea typeface="Courier New" charset="0"/>
                <a:cs typeface="Courier New" charset="0"/>
              </a:rPr>
              <a:t> -R automation /</a:t>
            </a:r>
            <a:r>
              <a:rPr lang="en-US" dirty="0" err="1" smtClean="0">
                <a:solidFill>
                  <a:schemeClr val="accent2"/>
                </a:solidFill>
                <a:latin typeface="Courier New" charset="0"/>
                <a:ea typeface="Courier New" charset="0"/>
                <a:cs typeface="Courier New" charset="0"/>
              </a:rPr>
              <a:t>var</a:t>
            </a:r>
            <a:r>
              <a:rPr lang="en-US" dirty="0" smtClean="0">
                <a:solidFill>
                  <a:schemeClr val="accent2"/>
                </a:solidFill>
                <a:latin typeface="Courier New" charset="0"/>
                <a:ea typeface="Courier New" charset="0"/>
                <a:cs typeface="Courier New" charset="0"/>
              </a:rPr>
              <a:t>/log/</a:t>
            </a:r>
            <a:r>
              <a:rPr lang="en-US" dirty="0" err="1" smtClean="0">
                <a:solidFill>
                  <a:schemeClr val="accent2"/>
                </a:solidFill>
                <a:latin typeface="Courier New" charset="0"/>
                <a:ea typeface="Courier New" charset="0"/>
                <a:cs typeface="Courier New" charset="0"/>
              </a:rPr>
              <a:t>ansible</a:t>
            </a:r>
            <a:endParaRPr lang="en-US" dirty="0">
              <a:solidFill>
                <a:schemeClr val="accent2"/>
              </a:solidFill>
              <a:latin typeface="Courier New" charset="0"/>
              <a:ea typeface="Courier New" charset="0"/>
              <a:cs typeface="Courier New" charset="0"/>
            </a:endParaRPr>
          </a:p>
        </p:txBody>
      </p:sp>
      <p:sp>
        <p:nvSpPr>
          <p:cNvPr id="7" name="Rectangle 6"/>
          <p:cNvSpPr/>
          <p:nvPr/>
        </p:nvSpPr>
        <p:spPr>
          <a:xfrm>
            <a:off x="853842" y="2909889"/>
            <a:ext cx="7491501" cy="74770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a:solidFill>
                  <a:schemeClr val="accent2"/>
                </a:solidFill>
                <a:latin typeface="Courier New" charset="0"/>
                <a:ea typeface="Courier New" charset="0"/>
                <a:cs typeface="Courier New" charset="0"/>
              </a:rPr>
              <a:t>[defaults]</a:t>
            </a:r>
          </a:p>
          <a:p>
            <a:r>
              <a:rPr lang="en-US" dirty="0" err="1">
                <a:solidFill>
                  <a:schemeClr val="accent2"/>
                </a:solidFill>
                <a:latin typeface="Courier New" charset="0"/>
                <a:ea typeface="Courier New" charset="0"/>
                <a:cs typeface="Courier New" charset="0"/>
              </a:rPr>
              <a:t>log_path</a:t>
            </a:r>
            <a:r>
              <a:rPr lang="en-US" dirty="0">
                <a:solidFill>
                  <a:schemeClr val="accent2"/>
                </a:solidFill>
                <a:latin typeface="Courier New" charset="0"/>
                <a:ea typeface="Courier New" charset="0"/>
                <a:cs typeface="Courier New" charset="0"/>
              </a:rPr>
              <a:t>=/</a:t>
            </a:r>
            <a:r>
              <a:rPr lang="en-US" dirty="0" err="1">
                <a:solidFill>
                  <a:schemeClr val="accent2"/>
                </a:solidFill>
                <a:latin typeface="Courier New" charset="0"/>
                <a:ea typeface="Courier New" charset="0"/>
                <a:cs typeface="Courier New" charset="0"/>
              </a:rPr>
              <a:t>var</a:t>
            </a:r>
            <a:r>
              <a:rPr lang="en-US" dirty="0">
                <a:solidFill>
                  <a:schemeClr val="accent2"/>
                </a:solidFill>
                <a:latin typeface="Courier New" charset="0"/>
                <a:ea typeface="Courier New" charset="0"/>
                <a:cs typeface="Courier New" charset="0"/>
              </a:rPr>
              <a:t>/log/</a:t>
            </a:r>
            <a:r>
              <a:rPr lang="en-US" dirty="0" err="1">
                <a:solidFill>
                  <a:schemeClr val="accent2"/>
                </a:solidFill>
                <a:latin typeface="Courier New" charset="0"/>
                <a:ea typeface="Courier New" charset="0"/>
                <a:cs typeface="Courier New" charset="0"/>
              </a:rPr>
              <a:t>ansible</a:t>
            </a:r>
            <a:r>
              <a:rPr lang="en-US" dirty="0">
                <a:solidFill>
                  <a:schemeClr val="accent2"/>
                </a:solidFill>
                <a:latin typeface="Courier New" charset="0"/>
                <a:ea typeface="Courier New" charset="0"/>
                <a:cs typeface="Courier New" charset="0"/>
              </a:rPr>
              <a:t>/</a:t>
            </a:r>
            <a:r>
              <a:rPr lang="en-US" dirty="0" err="1">
                <a:solidFill>
                  <a:schemeClr val="accent2"/>
                </a:solidFill>
                <a:latin typeface="Courier New" charset="0"/>
                <a:ea typeface="Courier New" charset="0"/>
                <a:cs typeface="Courier New" charset="0"/>
              </a:rPr>
              <a:t>ansible.log</a:t>
            </a:r>
            <a:endParaRPr lang="en-US" dirty="0">
              <a:solidFill>
                <a:schemeClr val="accent2"/>
              </a:solidFill>
              <a:latin typeface="Courier New" charset="0"/>
              <a:ea typeface="Courier New" charset="0"/>
              <a:cs typeface="Courier New" charset="0"/>
            </a:endParaRPr>
          </a:p>
          <a:p>
            <a:r>
              <a:rPr lang="en-US" dirty="0">
                <a:solidFill>
                  <a:schemeClr val="accent2"/>
                </a:solidFill>
                <a:latin typeface="Courier New" charset="0"/>
                <a:ea typeface="Courier New" charset="0"/>
                <a:cs typeface="Courier New" charset="0"/>
              </a:rPr>
              <a:t>forks=50</a:t>
            </a:r>
          </a:p>
        </p:txBody>
      </p:sp>
      <p:sp>
        <p:nvSpPr>
          <p:cNvPr id="8" name="Rectangle 7"/>
          <p:cNvSpPr/>
          <p:nvPr/>
        </p:nvSpPr>
        <p:spPr>
          <a:xfrm>
            <a:off x="853843" y="4213185"/>
            <a:ext cx="7491501" cy="70713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ctr"/>
          <a:lstStyle/>
          <a:p>
            <a:r>
              <a:rPr lang="en-US" dirty="0">
                <a:solidFill>
                  <a:schemeClr val="accent2"/>
                </a:solidFill>
                <a:latin typeface="Courier New" charset="0"/>
                <a:ea typeface="Courier New" charset="0"/>
                <a:cs typeface="Courier New" charset="0"/>
              </a:rPr>
              <a:t>[defaults]</a:t>
            </a:r>
          </a:p>
          <a:p>
            <a:r>
              <a:rPr lang="en-US" dirty="0">
                <a:solidFill>
                  <a:schemeClr val="accent2"/>
                </a:solidFill>
                <a:latin typeface="Courier New" charset="0"/>
                <a:ea typeface="Courier New" charset="0"/>
                <a:cs typeface="Courier New" charset="0"/>
              </a:rPr>
              <a:t>inventory = </a:t>
            </a:r>
            <a:r>
              <a:rPr lang="en-US" dirty="0" err="1">
                <a:solidFill>
                  <a:schemeClr val="accent2"/>
                </a:solidFill>
                <a:latin typeface="Courier New" charset="0"/>
                <a:ea typeface="Courier New" charset="0"/>
                <a:cs typeface="Courier New" charset="0"/>
              </a:rPr>
              <a:t>hosts.ini</a:t>
            </a:r>
            <a:endParaRPr lang="en-US"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13021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032" y="751433"/>
            <a:ext cx="8485129" cy="4392067"/>
          </a:xfrm>
        </p:spPr>
        <p:txBody>
          <a:bodyPr>
            <a:normAutofit/>
          </a:bodyPr>
          <a:lstStyle/>
          <a:p>
            <a:pPr marL="0" indent="0">
              <a:buNone/>
            </a:pPr>
            <a:r>
              <a:rPr lang="en-US" sz="1800" dirty="0" smtClean="0"/>
              <a:t>Local: </a:t>
            </a:r>
            <a:r>
              <a:rPr lang="en-US" sz="1800" dirty="0"/>
              <a:t>$</a:t>
            </a:r>
            <a:r>
              <a:rPr lang="en-US" sz="1800" dirty="0" smtClean="0"/>
              <a:t>HOME/</a:t>
            </a:r>
            <a:r>
              <a:rPr lang="en-US" sz="1800" dirty="0" err="1" smtClean="0"/>
              <a:t>ansible</a:t>
            </a:r>
            <a:r>
              <a:rPr lang="en-US" sz="1800" dirty="0" smtClean="0"/>
              <a:t>/playbooks/</a:t>
            </a:r>
            <a:r>
              <a:rPr lang="en-US" sz="1800" dirty="0" err="1" smtClean="0"/>
              <a:t>hosts.ini</a:t>
            </a:r>
            <a:endParaRPr lang="en-US" sz="1800" dirty="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p:txBody>
      </p:sp>
      <p:sp>
        <p:nvSpPr>
          <p:cNvPr id="5" name="Title 1"/>
          <p:cNvSpPr>
            <a:spLocks noGrp="1"/>
          </p:cNvSpPr>
          <p:nvPr>
            <p:ph type="title"/>
          </p:nvPr>
        </p:nvSpPr>
        <p:spPr>
          <a:xfrm>
            <a:off x="368607" y="237942"/>
            <a:ext cx="8229601" cy="415498"/>
          </a:xfrm>
        </p:spPr>
        <p:txBody>
          <a:bodyPr/>
          <a:lstStyle/>
          <a:p>
            <a:r>
              <a:rPr lang="en-US" dirty="0" smtClean="0"/>
              <a:t>Ansible Setup: </a:t>
            </a:r>
            <a:r>
              <a:rPr lang="en-US" dirty="0" err="1" smtClean="0"/>
              <a:t>hosts.ini</a:t>
            </a:r>
            <a:endParaRPr lang="en-US" dirty="0"/>
          </a:p>
        </p:txBody>
      </p:sp>
      <p:sp>
        <p:nvSpPr>
          <p:cNvPr id="6" name="Rectangle 5"/>
          <p:cNvSpPr/>
          <p:nvPr/>
        </p:nvSpPr>
        <p:spPr>
          <a:xfrm>
            <a:off x="853844" y="1266720"/>
            <a:ext cx="6484506" cy="377984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45720" tIns="45713" rIns="45720" bIns="45713" rtlCol="0" anchor="t"/>
          <a:lstStyle/>
          <a:p>
            <a:r>
              <a:rPr lang="is-IS" dirty="0" smtClean="0">
                <a:solidFill>
                  <a:schemeClr val="accent2"/>
                </a:solidFill>
                <a:latin typeface="Courier New" charset="0"/>
                <a:ea typeface="Courier New" charset="0"/>
                <a:cs typeface="Courier New" charset="0"/>
              </a:rPr>
              <a:t>[</a:t>
            </a:r>
            <a:r>
              <a:rPr lang="is-IS" dirty="0">
                <a:solidFill>
                  <a:schemeClr val="accent2"/>
                </a:solidFill>
                <a:latin typeface="Courier New" charset="0"/>
                <a:ea typeface="Courier New" charset="0"/>
                <a:cs typeface="Courier New" charset="0"/>
              </a:rPr>
              <a:t>all]</a:t>
            </a:r>
          </a:p>
          <a:p>
            <a:r>
              <a:rPr lang="is-IS" dirty="0">
                <a:solidFill>
                  <a:schemeClr val="accent2"/>
                </a:solidFill>
                <a:latin typeface="Courier New" charset="0"/>
                <a:ea typeface="Courier New" charset="0"/>
                <a:cs typeface="Courier New" charset="0"/>
              </a:rPr>
              <a:t>HAN     ansible_host=192.168.100.100  loopback_ip=1.1.1.1</a:t>
            </a:r>
          </a:p>
          <a:p>
            <a:r>
              <a:rPr lang="is-IS" dirty="0">
                <a:solidFill>
                  <a:schemeClr val="accent2"/>
                </a:solidFill>
                <a:latin typeface="Courier New" charset="0"/>
                <a:ea typeface="Courier New" charset="0"/>
                <a:cs typeface="Courier New" charset="0"/>
              </a:rPr>
              <a:t>SGN     ansible_host=192.168.100.101  loopback_ip=2.2.2.2</a:t>
            </a:r>
          </a:p>
          <a:p>
            <a:r>
              <a:rPr lang="is-IS" dirty="0">
                <a:solidFill>
                  <a:schemeClr val="accent2"/>
                </a:solidFill>
                <a:latin typeface="Courier New" charset="0"/>
                <a:ea typeface="Courier New" charset="0"/>
                <a:cs typeface="Courier New" charset="0"/>
              </a:rPr>
              <a:t>DAD     ansible_host=192.168.100.102  loopback_ip=3.3.3.3</a:t>
            </a:r>
          </a:p>
          <a:p>
            <a:endParaRPr lang="is-IS" dirty="0" smtClean="0">
              <a:solidFill>
                <a:schemeClr val="accent2"/>
              </a:solidFill>
              <a:latin typeface="Courier New" charset="0"/>
              <a:ea typeface="Courier New" charset="0"/>
              <a:cs typeface="Courier New" charset="0"/>
            </a:endParaRPr>
          </a:p>
          <a:p>
            <a:r>
              <a:rPr lang="is-IS" dirty="0" smtClean="0">
                <a:solidFill>
                  <a:schemeClr val="accent2"/>
                </a:solidFill>
                <a:latin typeface="Courier New" charset="0"/>
                <a:ea typeface="Courier New" charset="0"/>
                <a:cs typeface="Courier New" charset="0"/>
              </a:rPr>
              <a:t>[</a:t>
            </a:r>
            <a:r>
              <a:rPr lang="is-IS" dirty="0">
                <a:solidFill>
                  <a:schemeClr val="accent2"/>
                </a:solidFill>
                <a:latin typeface="Courier New" charset="0"/>
                <a:ea typeface="Courier New" charset="0"/>
                <a:cs typeface="Courier New" charset="0"/>
              </a:rPr>
              <a:t>tesla_vpn]</a:t>
            </a:r>
          </a:p>
          <a:p>
            <a:r>
              <a:rPr lang="is-IS" dirty="0">
                <a:solidFill>
                  <a:schemeClr val="accent2"/>
                </a:solidFill>
                <a:latin typeface="Courier New" charset="0"/>
                <a:ea typeface="Courier New" charset="0"/>
                <a:cs typeface="Courier New" charset="0"/>
              </a:rPr>
              <a:t>HAN</a:t>
            </a:r>
          </a:p>
          <a:p>
            <a:r>
              <a:rPr lang="is-IS" dirty="0">
                <a:solidFill>
                  <a:schemeClr val="accent2"/>
                </a:solidFill>
                <a:latin typeface="Courier New" charset="0"/>
                <a:ea typeface="Courier New" charset="0"/>
                <a:cs typeface="Courier New" charset="0"/>
              </a:rPr>
              <a:t>SGN</a:t>
            </a:r>
          </a:p>
          <a:p>
            <a:endParaRPr lang="is-IS" dirty="0">
              <a:solidFill>
                <a:schemeClr val="accent2"/>
              </a:solidFill>
              <a:latin typeface="Courier New" charset="0"/>
              <a:ea typeface="Courier New" charset="0"/>
              <a:cs typeface="Courier New" charset="0"/>
            </a:endParaRPr>
          </a:p>
          <a:p>
            <a:r>
              <a:rPr lang="is-IS" dirty="0">
                <a:solidFill>
                  <a:schemeClr val="accent2"/>
                </a:solidFill>
                <a:latin typeface="Courier New" charset="0"/>
                <a:ea typeface="Courier New" charset="0"/>
                <a:cs typeface="Courier New" charset="0"/>
              </a:rPr>
              <a:t>[toyota_vpn]</a:t>
            </a:r>
          </a:p>
          <a:p>
            <a:r>
              <a:rPr lang="is-IS" dirty="0">
                <a:solidFill>
                  <a:schemeClr val="accent2"/>
                </a:solidFill>
                <a:latin typeface="Courier New" charset="0"/>
                <a:ea typeface="Courier New" charset="0"/>
                <a:cs typeface="Courier New" charset="0"/>
              </a:rPr>
              <a:t>HAN</a:t>
            </a:r>
          </a:p>
          <a:p>
            <a:r>
              <a:rPr lang="is-IS" dirty="0">
                <a:solidFill>
                  <a:schemeClr val="accent2"/>
                </a:solidFill>
                <a:latin typeface="Courier New" charset="0"/>
                <a:ea typeface="Courier New" charset="0"/>
                <a:cs typeface="Courier New" charset="0"/>
              </a:rPr>
              <a:t>DAD</a:t>
            </a:r>
          </a:p>
          <a:p>
            <a:endParaRPr lang="is-IS" dirty="0">
              <a:solidFill>
                <a:schemeClr val="accent2"/>
              </a:solidFill>
              <a:latin typeface="Courier New" charset="0"/>
              <a:ea typeface="Courier New" charset="0"/>
              <a:cs typeface="Courier New" charset="0"/>
            </a:endParaRPr>
          </a:p>
          <a:p>
            <a:r>
              <a:rPr lang="is-IS" dirty="0" smtClean="0">
                <a:solidFill>
                  <a:schemeClr val="accent2"/>
                </a:solidFill>
                <a:latin typeface="Courier New" charset="0"/>
                <a:ea typeface="Courier New" charset="0"/>
                <a:cs typeface="Courier New" charset="0"/>
              </a:rPr>
              <a:t>[</a:t>
            </a:r>
            <a:r>
              <a:rPr lang="is-IS" dirty="0">
                <a:solidFill>
                  <a:schemeClr val="accent2"/>
                </a:solidFill>
                <a:latin typeface="Courier New" charset="0"/>
                <a:ea typeface="Courier New" charset="0"/>
                <a:cs typeface="Courier New" charset="0"/>
              </a:rPr>
              <a:t>all:vars]</a:t>
            </a:r>
          </a:p>
          <a:p>
            <a:r>
              <a:rPr lang="is-IS" dirty="0">
                <a:solidFill>
                  <a:schemeClr val="accent2"/>
                </a:solidFill>
                <a:latin typeface="Courier New" charset="0"/>
                <a:ea typeface="Courier New" charset="0"/>
                <a:cs typeface="Courier New" charset="0"/>
              </a:rPr>
              <a:t>ansible_user=automation</a:t>
            </a:r>
          </a:p>
          <a:p>
            <a:r>
              <a:rPr lang="is-IS" dirty="0">
                <a:solidFill>
                  <a:schemeClr val="accent2"/>
                </a:solidFill>
                <a:latin typeface="Courier New" charset="0"/>
                <a:ea typeface="Courier New" charset="0"/>
                <a:cs typeface="Courier New" charset="0"/>
              </a:rPr>
              <a:t>ansible_ssh_pass=automation123</a:t>
            </a:r>
          </a:p>
          <a:p>
            <a:r>
              <a:rPr lang="is-IS" dirty="0">
                <a:solidFill>
                  <a:schemeClr val="accent2"/>
                </a:solidFill>
                <a:latin typeface="Courier New" charset="0"/>
                <a:ea typeface="Courier New" charset="0"/>
                <a:cs typeface="Courier New" charset="0"/>
              </a:rPr>
              <a:t>netconf_port=830</a:t>
            </a:r>
          </a:p>
          <a:p>
            <a:endParaRPr lang="en-US"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96518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28088" t="17827" r="28085" b="25055"/>
          <a:stretch/>
        </p:blipFill>
        <p:spPr>
          <a:xfrm>
            <a:off x="2207290" y="1242706"/>
            <a:ext cx="999699" cy="732043"/>
          </a:xfrm>
          <a:prstGeom prst="rect">
            <a:avLst/>
          </a:prstGeom>
        </p:spPr>
      </p:pic>
      <p:pic>
        <p:nvPicPr>
          <p:cNvPr id="19" name="Content Placeholder 18"/>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4697318" y="2486205"/>
            <a:ext cx="1429397" cy="369888"/>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802" y="1242362"/>
            <a:ext cx="1126473" cy="399386"/>
          </a:xfrm>
          <a:prstGeom prst="rect">
            <a:avLst/>
          </a:prstGeom>
        </p:spPr>
      </p:pic>
      <p:pic>
        <p:nvPicPr>
          <p:cNvPr id="6" name="Picture 5"/>
          <p:cNvPicPr>
            <a:picLocks noChangeAspect="1"/>
          </p:cNvPicPr>
          <p:nvPr/>
        </p:nvPicPr>
        <p:blipFill>
          <a:blip r:embed="rId6"/>
          <a:stretch>
            <a:fillRect/>
          </a:stretch>
        </p:blipFill>
        <p:spPr>
          <a:xfrm>
            <a:off x="0" y="1261461"/>
            <a:ext cx="1193870" cy="741932"/>
          </a:xfrm>
          <a:prstGeom prst="rect">
            <a:avLst/>
          </a:prstGeom>
        </p:spPr>
      </p:pic>
      <p:pic>
        <p:nvPicPr>
          <p:cNvPr id="7" name="Picture 6"/>
          <p:cNvPicPr>
            <a:picLocks noChangeAspect="1"/>
          </p:cNvPicPr>
          <p:nvPr/>
        </p:nvPicPr>
        <p:blipFill>
          <a:blip r:embed="rId7"/>
          <a:stretch>
            <a:fillRect/>
          </a:stretch>
        </p:blipFill>
        <p:spPr>
          <a:xfrm>
            <a:off x="4934223" y="3097599"/>
            <a:ext cx="1047142" cy="809362"/>
          </a:xfrm>
          <a:prstGeom prst="rect">
            <a:avLst/>
          </a:prstGeom>
        </p:spPr>
      </p:pic>
      <p:pic>
        <p:nvPicPr>
          <p:cNvPr id="8" name="Picture 2" descr="#ChefCon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0376" y="4033422"/>
            <a:ext cx="733070" cy="7330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9"/>
          <a:stretch>
            <a:fillRect/>
          </a:stretch>
        </p:blipFill>
        <p:spPr>
          <a:xfrm>
            <a:off x="3346951" y="3257712"/>
            <a:ext cx="1339336" cy="480977"/>
          </a:xfrm>
          <a:prstGeom prst="rect">
            <a:avLst/>
          </a:prstGeom>
        </p:spPr>
      </p:pic>
      <p:sp>
        <p:nvSpPr>
          <p:cNvPr id="12" name="AutoShape 2" descr="Image result for openconfig"/>
          <p:cNvSpPr>
            <a:spLocks noChangeAspect="1" noChangeArrowheads="1"/>
          </p:cNvSpPr>
          <p:nvPr/>
        </p:nvSpPr>
        <p:spPr bwMode="auto">
          <a:xfrm>
            <a:off x="300041" y="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Image result for openconfig"/>
          <p:cNvSpPr>
            <a:spLocks noChangeAspect="1" noChangeArrowheads="1"/>
          </p:cNvSpPr>
          <p:nvPr/>
        </p:nvSpPr>
        <p:spPr bwMode="auto">
          <a:xfrm>
            <a:off x="452441" y="15240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6" descr="http://www.openconfig.net/site/templates/img/oc-masthe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6505" y="2622437"/>
            <a:ext cx="1712399" cy="406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upload.wikimedia.org/wikipedia/en/8/88/Java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8065" y="3012369"/>
            <a:ext cx="880739" cy="8807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magicmarkker.com/wp-content/uploads/2013/04/ruby-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59024" y="947742"/>
            <a:ext cx="661402" cy="7592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photos2.meetupstatic.com/photos/event/b/b/d/f/global_434268095.jpe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4777" y="3906961"/>
            <a:ext cx="878062" cy="87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4">
            <a:extLst>
              <a:ext uri="{28A0092B-C50C-407E-A947-70E740481C1C}">
                <a14:useLocalDpi xmlns:a14="http://schemas.microsoft.com/office/drawing/2010/main" val="0"/>
              </a:ext>
            </a:extLst>
          </a:blip>
          <a:srcRect t="19250" b="19632"/>
          <a:stretch/>
        </p:blipFill>
        <p:spPr>
          <a:xfrm>
            <a:off x="2329716" y="2400604"/>
            <a:ext cx="1128210" cy="328855"/>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330" y="3975217"/>
            <a:ext cx="763368" cy="279485"/>
          </a:xfrm>
          <a:prstGeom prst="rect">
            <a:avLst/>
          </a:prstGeom>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16313" y="4156326"/>
            <a:ext cx="1235821" cy="612100"/>
          </a:xfrm>
          <a:prstGeom prst="rect">
            <a:avLst/>
          </a:prstGeom>
        </p:spPr>
      </p:pic>
      <p:pic>
        <p:nvPicPr>
          <p:cNvPr id="29" name="Picture 28"/>
          <p:cNvPicPr>
            <a:picLocks noChangeAspect="1"/>
          </p:cNvPicPr>
          <p:nvPr/>
        </p:nvPicPr>
        <p:blipFill rotWithShape="1">
          <a:blip r:embed="rId17">
            <a:extLst>
              <a:ext uri="{28A0092B-C50C-407E-A947-70E740481C1C}">
                <a14:useLocalDpi xmlns:a14="http://schemas.microsoft.com/office/drawing/2010/main" val="0"/>
              </a:ext>
            </a:extLst>
          </a:blip>
          <a:srcRect l="26809" r="28310" b="2988"/>
          <a:stretch/>
        </p:blipFill>
        <p:spPr>
          <a:xfrm>
            <a:off x="3758370" y="2136538"/>
            <a:ext cx="620709" cy="670848"/>
          </a:xfrm>
          <a:prstGeom prst="rect">
            <a:avLst/>
          </a:prstGeom>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16110" y="4431100"/>
            <a:ext cx="824669" cy="288634"/>
          </a:xfrm>
          <a:prstGeom prst="rect">
            <a:avLst/>
          </a:prstGeom>
        </p:spPr>
      </p:pic>
      <p:pic>
        <p:nvPicPr>
          <p:cNvPr id="33" name="Picture 3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14483" y="3083290"/>
            <a:ext cx="859185" cy="738899"/>
          </a:xfrm>
          <a:prstGeom prst="rect">
            <a:avLst/>
          </a:prstGeom>
        </p:spPr>
      </p:pic>
      <p:pic>
        <p:nvPicPr>
          <p:cNvPr id="35" name="Picture 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73236" y="1594225"/>
            <a:ext cx="544734" cy="542313"/>
          </a:xfrm>
          <a:prstGeom prst="rect">
            <a:avLst/>
          </a:prstGeom>
        </p:spPr>
      </p:pic>
      <p:pic>
        <p:nvPicPr>
          <p:cNvPr id="36" name="Picture 3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91179" y="2184870"/>
            <a:ext cx="1505258" cy="482819"/>
          </a:xfrm>
          <a:prstGeom prst="rect">
            <a:avLst/>
          </a:prstGeom>
        </p:spPr>
      </p:pic>
      <p:grpSp>
        <p:nvGrpSpPr>
          <p:cNvPr id="40" name="Group 39"/>
          <p:cNvGrpSpPr/>
          <p:nvPr/>
        </p:nvGrpSpPr>
        <p:grpSpPr>
          <a:xfrm>
            <a:off x="6275629" y="3949365"/>
            <a:ext cx="592177" cy="794440"/>
            <a:chOff x="5934481" y="3413766"/>
            <a:chExt cx="727703" cy="986759"/>
          </a:xfrm>
        </p:grpSpPr>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4481" y="3413766"/>
              <a:ext cx="727703" cy="727703"/>
            </a:xfrm>
            <a:prstGeom prst="rect">
              <a:avLst/>
            </a:prstGeom>
          </p:spPr>
        </p:pic>
        <p:sp>
          <p:nvSpPr>
            <p:cNvPr id="39" name="TextBox 38"/>
            <p:cNvSpPr txBox="1"/>
            <p:nvPr/>
          </p:nvSpPr>
          <p:spPr>
            <a:xfrm>
              <a:off x="5998820" y="4160538"/>
              <a:ext cx="588660" cy="239987"/>
            </a:xfrm>
            <a:prstGeom prst="rect">
              <a:avLst/>
            </a:prstGeom>
            <a:ln>
              <a:noFill/>
            </a:ln>
          </p:spPr>
          <p:txBody>
            <a:bodyPr wrap="none" lIns="45643" tIns="22821" rIns="45643" bIns="22821" rtlCol="0">
              <a:spAutoFit/>
            </a:bodyPr>
            <a:lstStyle/>
            <a:p>
              <a:pPr algn="l">
                <a:lnSpc>
                  <a:spcPct val="90000"/>
                </a:lnSpc>
              </a:pPr>
              <a:r>
                <a:rPr lang="en-US" smtClean="0">
                  <a:solidFill>
                    <a:schemeClr val="accent2"/>
                  </a:solidFill>
                  <a:latin typeface="Arial"/>
                  <a:cs typeface="Arial"/>
                </a:rPr>
                <a:t>YANG</a:t>
              </a:r>
              <a:endParaRPr lang="en-US" sz="1400" dirty="0" smtClean="0">
                <a:solidFill>
                  <a:schemeClr val="accent2"/>
                </a:solidFill>
                <a:latin typeface="Arial"/>
                <a:cs typeface="Arial"/>
              </a:endParaRPr>
            </a:p>
          </p:txBody>
        </p:sp>
      </p:grpSp>
      <p:pic>
        <p:nvPicPr>
          <p:cNvPr id="41" name="Picture 4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692" y="3641800"/>
            <a:ext cx="900011" cy="375005"/>
          </a:xfrm>
          <a:prstGeom prst="rect">
            <a:avLst/>
          </a:prstGeom>
        </p:spPr>
      </p:pic>
      <p:pic>
        <p:nvPicPr>
          <p:cNvPr id="42" name="Picture 4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93326" y="3112421"/>
            <a:ext cx="585009" cy="680636"/>
          </a:xfrm>
          <a:prstGeom prst="rect">
            <a:avLst/>
          </a:prstGeom>
        </p:spPr>
      </p:pic>
      <p:pic>
        <p:nvPicPr>
          <p:cNvPr id="43" name="Picture 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59379" y="1136729"/>
            <a:ext cx="1305046" cy="469971"/>
          </a:xfrm>
          <a:prstGeom prst="rect">
            <a:avLst/>
          </a:prstGeom>
        </p:spPr>
      </p:pic>
      <p:pic>
        <p:nvPicPr>
          <p:cNvPr id="20" name="Picture 19"/>
          <p:cNvPicPr>
            <a:picLocks noChangeAspect="1"/>
          </p:cNvPicPr>
          <p:nvPr/>
        </p:nvPicPr>
        <p:blipFill rotWithShape="1">
          <a:blip r:embed="rId26">
            <a:extLst>
              <a:ext uri="{28A0092B-C50C-407E-A947-70E740481C1C}">
                <a14:useLocalDpi xmlns:a14="http://schemas.microsoft.com/office/drawing/2010/main" val="0"/>
              </a:ext>
            </a:extLst>
          </a:blip>
          <a:srcRect t="9911" b="10179"/>
          <a:stretch/>
        </p:blipFill>
        <p:spPr>
          <a:xfrm>
            <a:off x="1096560" y="2081212"/>
            <a:ext cx="999231" cy="319392"/>
          </a:xfrm>
          <a:prstGeom prst="rect">
            <a:avLst/>
          </a:prstGeom>
        </p:spPr>
      </p:pic>
      <p:pic>
        <p:nvPicPr>
          <p:cNvPr id="23" name="Picture 2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88136" y="2543786"/>
            <a:ext cx="741621" cy="263600"/>
          </a:xfrm>
          <a:prstGeom prst="rect">
            <a:avLst/>
          </a:prstGeom>
        </p:spPr>
      </p:pic>
      <p:pic>
        <p:nvPicPr>
          <p:cNvPr id="5" name="Picture 4"/>
          <p:cNvPicPr>
            <a:picLocks noChangeAspect="1"/>
          </p:cNvPicPr>
          <p:nvPr/>
        </p:nvPicPr>
        <p:blipFill rotWithShape="1">
          <a:blip r:embed="rId28">
            <a:extLst>
              <a:ext uri="{28A0092B-C50C-407E-A947-70E740481C1C}">
                <a14:useLocalDpi xmlns:a14="http://schemas.microsoft.com/office/drawing/2010/main" val="0"/>
              </a:ext>
            </a:extLst>
          </a:blip>
          <a:srcRect r="2157" b="16854"/>
          <a:stretch/>
        </p:blipFill>
        <p:spPr>
          <a:xfrm>
            <a:off x="136200" y="3184215"/>
            <a:ext cx="921470" cy="483953"/>
          </a:xfrm>
          <a:prstGeom prst="rect">
            <a:avLst/>
          </a:prstGeom>
        </p:spPr>
      </p:pic>
      <p:pic>
        <p:nvPicPr>
          <p:cNvPr id="46" name="Picture 4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838176" y="2083038"/>
            <a:ext cx="1186388" cy="213206"/>
          </a:xfrm>
          <a:prstGeom prst="rect">
            <a:avLst/>
          </a:prstGeom>
        </p:spPr>
      </p:pic>
      <p:sp>
        <p:nvSpPr>
          <p:cNvPr id="47" name="Title 1"/>
          <p:cNvSpPr txBox="1">
            <a:spLocks/>
          </p:cNvSpPr>
          <p:nvPr/>
        </p:nvSpPr>
        <p:spPr>
          <a:xfrm>
            <a:off x="269394" y="10637"/>
            <a:ext cx="8378294" cy="722430"/>
          </a:xfrm>
          <a:prstGeom prst="rect">
            <a:avLst/>
          </a:prstGeom>
        </p:spPr>
        <p:txBody>
          <a:bodyPr wrap="square" lIns="57148" tIns="0" rIns="0" bIns="0" anchor="b"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smtClean="0"/>
              <a:t>Automation Technologies - Landscape</a:t>
            </a:r>
            <a:endParaRPr lang="en-US" dirty="0"/>
          </a:p>
        </p:txBody>
      </p:sp>
      <p:pic>
        <p:nvPicPr>
          <p:cNvPr id="2" name="Picture 1"/>
          <p:cNvPicPr>
            <a:picLocks noChangeAspect="1"/>
          </p:cNvPicPr>
          <p:nvPr/>
        </p:nvPicPr>
        <p:blipFill rotWithShape="1">
          <a:blip r:embed="rId30">
            <a:extLst>
              <a:ext uri="{28A0092B-C50C-407E-A947-70E740481C1C}">
                <a14:useLocalDpi xmlns:a14="http://schemas.microsoft.com/office/drawing/2010/main" val="0"/>
              </a:ext>
            </a:extLst>
          </a:blip>
          <a:srcRect l="9936" t="16057" r="9902" b="13850"/>
          <a:stretch/>
        </p:blipFill>
        <p:spPr>
          <a:xfrm>
            <a:off x="5196990" y="1256889"/>
            <a:ext cx="607218" cy="530942"/>
          </a:xfrm>
          <a:prstGeom prst="rect">
            <a:avLst/>
          </a:prstGeom>
        </p:spPr>
      </p:pic>
    </p:spTree>
    <p:extLst>
      <p:ext uri="{BB962C8B-B14F-4D97-AF65-F5344CB8AC3E}">
        <p14:creationId xmlns:p14="http://schemas.microsoft.com/office/powerpoint/2010/main" val="110220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01" y="372518"/>
            <a:ext cx="8229601" cy="415498"/>
          </a:xfrm>
        </p:spPr>
        <p:txBody>
          <a:bodyPr/>
          <a:lstStyle/>
          <a:p>
            <a:r>
              <a:rPr lang="en-US" dirty="0" smtClean="0"/>
              <a:t>Ansible setup: Our first playbook</a:t>
            </a:r>
            <a:endParaRPr lang="en-US" dirty="0"/>
          </a:p>
        </p:txBody>
      </p:sp>
      <p:sp>
        <p:nvSpPr>
          <p:cNvPr id="3" name="Content Placeholder 2"/>
          <p:cNvSpPr>
            <a:spLocks noGrp="1"/>
          </p:cNvSpPr>
          <p:nvPr>
            <p:ph idx="1"/>
          </p:nvPr>
        </p:nvSpPr>
        <p:spPr>
          <a:xfrm>
            <a:off x="4271058" y="991567"/>
            <a:ext cx="4409070" cy="3702928"/>
          </a:xfrm>
        </p:spPr>
        <p:txBody>
          <a:bodyPr/>
          <a:lstStyle/>
          <a:p>
            <a:r>
              <a:rPr lang="en-US" dirty="0" smtClean="0"/>
              <a:t>Task 1: Get info from Ansible default variables</a:t>
            </a:r>
            <a:endParaRPr lang="en-US" dirty="0"/>
          </a:p>
        </p:txBody>
      </p:sp>
      <p:pic>
        <p:nvPicPr>
          <p:cNvPr id="6" name="Picture 5"/>
          <p:cNvPicPr>
            <a:picLocks noChangeAspect="1"/>
          </p:cNvPicPr>
          <p:nvPr/>
        </p:nvPicPr>
        <p:blipFill>
          <a:blip r:embed="rId2"/>
          <a:stretch>
            <a:fillRect/>
          </a:stretch>
        </p:blipFill>
        <p:spPr>
          <a:xfrm>
            <a:off x="757843" y="991566"/>
            <a:ext cx="3293295" cy="4030993"/>
          </a:xfrm>
          <a:prstGeom prst="rect">
            <a:avLst/>
          </a:prstGeom>
        </p:spPr>
      </p:pic>
    </p:spTree>
    <p:extLst>
      <p:ext uri="{BB962C8B-B14F-4D97-AF65-F5344CB8AC3E}">
        <p14:creationId xmlns:p14="http://schemas.microsoft.com/office/powerpoint/2010/main" val="3720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01" y="372518"/>
            <a:ext cx="8229601" cy="415498"/>
          </a:xfrm>
        </p:spPr>
        <p:txBody>
          <a:bodyPr/>
          <a:lstStyle/>
          <a:p>
            <a:r>
              <a:rPr lang="en-US" dirty="0" smtClean="0"/>
              <a:t>Ansible setup: Our first playbook</a:t>
            </a:r>
            <a:endParaRPr lang="en-US" dirty="0"/>
          </a:p>
        </p:txBody>
      </p:sp>
      <p:sp>
        <p:nvSpPr>
          <p:cNvPr id="3" name="Content Placeholder 2"/>
          <p:cNvSpPr>
            <a:spLocks noGrp="1"/>
          </p:cNvSpPr>
          <p:nvPr>
            <p:ph idx="1"/>
          </p:nvPr>
        </p:nvSpPr>
        <p:spPr>
          <a:xfrm>
            <a:off x="430501" y="1183192"/>
            <a:ext cx="8249627" cy="610884"/>
          </a:xfrm>
        </p:spPr>
        <p:txBody>
          <a:bodyPr/>
          <a:lstStyle/>
          <a:p>
            <a:r>
              <a:rPr lang="en-US" dirty="0" smtClean="0"/>
              <a:t>Task 2: Check </a:t>
            </a:r>
            <a:r>
              <a:rPr lang="en-US" dirty="0" err="1" smtClean="0"/>
              <a:t>netconf</a:t>
            </a:r>
            <a:r>
              <a:rPr lang="en-US" dirty="0" smtClean="0"/>
              <a:t> connectivity and get facts from router</a:t>
            </a:r>
            <a:endParaRPr lang="en-US" dirty="0"/>
          </a:p>
        </p:txBody>
      </p:sp>
      <p:pic>
        <p:nvPicPr>
          <p:cNvPr id="5" name="Picture 4"/>
          <p:cNvPicPr>
            <a:picLocks noChangeAspect="1"/>
          </p:cNvPicPr>
          <p:nvPr/>
        </p:nvPicPr>
        <p:blipFill>
          <a:blip r:embed="rId2"/>
          <a:stretch>
            <a:fillRect/>
          </a:stretch>
        </p:blipFill>
        <p:spPr>
          <a:xfrm>
            <a:off x="1484612" y="1794076"/>
            <a:ext cx="6635039" cy="3164550"/>
          </a:xfrm>
          <a:prstGeom prst="rect">
            <a:avLst/>
          </a:prstGeom>
        </p:spPr>
      </p:pic>
      <p:cxnSp>
        <p:nvCxnSpPr>
          <p:cNvPr id="8" name="Straight Arrow Connector 7"/>
          <p:cNvCxnSpPr/>
          <p:nvPr/>
        </p:nvCxnSpPr>
        <p:spPr>
          <a:xfrm>
            <a:off x="1079498" y="3206188"/>
            <a:ext cx="763929" cy="0"/>
          </a:xfrm>
          <a:prstGeom prst="straightConnector1">
            <a:avLst/>
          </a:prstGeom>
          <a:ln w="34925">
            <a:solidFill>
              <a:srgbClr val="FF0000"/>
            </a:solidFill>
            <a:miter lim="800000"/>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102647" y="4400310"/>
            <a:ext cx="763929" cy="0"/>
          </a:xfrm>
          <a:prstGeom prst="straightConnector1">
            <a:avLst/>
          </a:prstGeom>
          <a:ln w="34925">
            <a:solidFill>
              <a:srgbClr val="FF0000"/>
            </a:solidFill>
            <a:miter lim="800000"/>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9011" y="4280316"/>
            <a:ext cx="1076421" cy="433886"/>
          </a:xfrm>
          <a:prstGeom prst="rect">
            <a:avLst/>
          </a:prstGeom>
          <a:ln>
            <a:noFill/>
          </a:ln>
        </p:spPr>
        <p:txBody>
          <a:bodyPr wrap="none" lIns="45643" tIns="22821" rIns="45643" bIns="22821" rtlCol="0">
            <a:spAutoFit/>
          </a:bodyPr>
          <a:lstStyle/>
          <a:p>
            <a:pPr algn="l">
              <a:lnSpc>
                <a:spcPct val="90000"/>
              </a:lnSpc>
            </a:pPr>
            <a:r>
              <a:rPr lang="en-US" sz="1400" smtClean="0">
                <a:solidFill>
                  <a:schemeClr val="accent2"/>
                </a:solidFill>
                <a:latin typeface="Arial"/>
                <a:cs typeface="Arial"/>
              </a:rPr>
              <a:t>Ansible </a:t>
            </a:r>
          </a:p>
          <a:p>
            <a:pPr algn="l">
              <a:lnSpc>
                <a:spcPct val="90000"/>
              </a:lnSpc>
            </a:pPr>
            <a:r>
              <a:rPr lang="en-US" sz="1400" dirty="0" smtClean="0">
                <a:solidFill>
                  <a:schemeClr val="accent2"/>
                </a:solidFill>
                <a:latin typeface="Arial"/>
                <a:cs typeface="Arial"/>
              </a:rPr>
              <a:t>core module</a:t>
            </a:r>
          </a:p>
        </p:txBody>
      </p:sp>
      <p:sp>
        <p:nvSpPr>
          <p:cNvPr id="12" name="TextBox 11"/>
          <p:cNvSpPr txBox="1"/>
          <p:nvPr/>
        </p:nvSpPr>
        <p:spPr>
          <a:xfrm>
            <a:off x="104198" y="3032427"/>
            <a:ext cx="1246340" cy="433886"/>
          </a:xfrm>
          <a:prstGeom prst="rect">
            <a:avLst/>
          </a:prstGeom>
          <a:ln>
            <a:noFill/>
          </a:ln>
        </p:spPr>
        <p:txBody>
          <a:bodyPr wrap="none" lIns="45643" tIns="22821" rIns="45643" bIns="22821" rtlCol="0">
            <a:spAutoFit/>
          </a:bodyPr>
          <a:lstStyle/>
          <a:p>
            <a:pPr algn="l">
              <a:lnSpc>
                <a:spcPct val="90000"/>
              </a:lnSpc>
            </a:pPr>
            <a:r>
              <a:rPr lang="en-US" sz="1400" dirty="0" smtClean="0">
                <a:solidFill>
                  <a:schemeClr val="accent2"/>
                </a:solidFill>
                <a:latin typeface="Arial"/>
                <a:cs typeface="Arial"/>
              </a:rPr>
              <a:t>Ansible </a:t>
            </a:r>
          </a:p>
          <a:p>
            <a:pPr algn="l">
              <a:lnSpc>
                <a:spcPct val="90000"/>
              </a:lnSpc>
            </a:pPr>
            <a:r>
              <a:rPr lang="en-US" dirty="0" smtClean="0">
                <a:solidFill>
                  <a:schemeClr val="accent2"/>
                </a:solidFill>
                <a:latin typeface="Arial"/>
                <a:cs typeface="Arial"/>
              </a:rPr>
              <a:t>galaxy</a:t>
            </a:r>
            <a:r>
              <a:rPr lang="en-US" sz="1400" dirty="0" smtClean="0">
                <a:solidFill>
                  <a:schemeClr val="accent2"/>
                </a:solidFill>
                <a:latin typeface="Arial"/>
                <a:cs typeface="Arial"/>
              </a:rPr>
              <a:t> module</a:t>
            </a:r>
          </a:p>
        </p:txBody>
      </p:sp>
    </p:spTree>
    <p:extLst>
      <p:ext uri="{BB962C8B-B14F-4D97-AF65-F5344CB8AC3E}">
        <p14:creationId xmlns:p14="http://schemas.microsoft.com/office/powerpoint/2010/main" val="206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01" y="372518"/>
            <a:ext cx="8229601" cy="415498"/>
          </a:xfrm>
        </p:spPr>
        <p:txBody>
          <a:bodyPr/>
          <a:lstStyle/>
          <a:p>
            <a:r>
              <a:rPr lang="en-US" dirty="0" smtClean="0"/>
              <a:t>Ansible setup: Our first playbook</a:t>
            </a:r>
            <a:endParaRPr lang="en-US" dirty="0"/>
          </a:p>
        </p:txBody>
      </p:sp>
      <p:sp>
        <p:nvSpPr>
          <p:cNvPr id="3" name="Content Placeholder 2"/>
          <p:cNvSpPr>
            <a:spLocks noGrp="1"/>
          </p:cNvSpPr>
          <p:nvPr>
            <p:ph idx="1"/>
          </p:nvPr>
        </p:nvSpPr>
        <p:spPr>
          <a:xfrm>
            <a:off x="430501" y="1183192"/>
            <a:ext cx="8249627" cy="610884"/>
          </a:xfrm>
        </p:spPr>
        <p:txBody>
          <a:bodyPr/>
          <a:lstStyle/>
          <a:p>
            <a:r>
              <a:rPr lang="en-US" sz="1600" dirty="0" smtClean="0"/>
              <a:t>Previous tasks may result in </a:t>
            </a:r>
            <a:r>
              <a:rPr lang="en-US" sz="1600" dirty="0" err="1" smtClean="0"/>
              <a:t>UnknownHostName</a:t>
            </a:r>
            <a:r>
              <a:rPr lang="en-US" sz="1600" dirty="0" smtClean="0"/>
              <a:t> &amp; invalid SSH key type errors </a:t>
            </a:r>
          </a:p>
          <a:p>
            <a:r>
              <a:rPr lang="en-US" sz="1600" dirty="0" smtClean="0"/>
              <a:t>Updating the /etc/hosts &amp; ~/.</a:t>
            </a:r>
            <a:r>
              <a:rPr lang="en-US" sz="1600" dirty="0" err="1" smtClean="0"/>
              <a:t>ssh</a:t>
            </a:r>
            <a:r>
              <a:rPr lang="en-US" sz="1600" dirty="0" smtClean="0"/>
              <a:t>/</a:t>
            </a:r>
            <a:r>
              <a:rPr lang="en-US" sz="1600" dirty="0" err="1" smtClean="0"/>
              <a:t>known_hosts</a:t>
            </a:r>
            <a:r>
              <a:rPr lang="en-US" sz="1600" dirty="0" smtClean="0"/>
              <a:t> file using Ansible</a:t>
            </a:r>
            <a:endParaRPr lang="en-US" sz="1600" dirty="0"/>
          </a:p>
        </p:txBody>
      </p:sp>
      <p:pic>
        <p:nvPicPr>
          <p:cNvPr id="5" name="Picture 4"/>
          <p:cNvPicPr>
            <a:picLocks noChangeAspect="1"/>
          </p:cNvPicPr>
          <p:nvPr/>
        </p:nvPicPr>
        <p:blipFill>
          <a:blip r:embed="rId2"/>
          <a:stretch>
            <a:fillRect/>
          </a:stretch>
        </p:blipFill>
        <p:spPr>
          <a:xfrm>
            <a:off x="719397" y="2002420"/>
            <a:ext cx="7521777" cy="2835798"/>
          </a:xfrm>
          <a:prstGeom prst="rect">
            <a:avLst/>
          </a:prstGeom>
        </p:spPr>
      </p:pic>
    </p:spTree>
    <p:extLst>
      <p:ext uri="{BB962C8B-B14F-4D97-AF65-F5344CB8AC3E}">
        <p14:creationId xmlns:p14="http://schemas.microsoft.com/office/powerpoint/2010/main" val="55451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01" y="372518"/>
            <a:ext cx="8229601" cy="415498"/>
          </a:xfrm>
        </p:spPr>
        <p:txBody>
          <a:bodyPr/>
          <a:lstStyle/>
          <a:p>
            <a:r>
              <a:rPr lang="en-US" dirty="0" smtClean="0"/>
              <a:t>Ansible setup: Our first playbook</a:t>
            </a:r>
            <a:endParaRPr lang="en-US" dirty="0"/>
          </a:p>
        </p:txBody>
      </p:sp>
      <p:sp>
        <p:nvSpPr>
          <p:cNvPr id="3" name="Content Placeholder 2"/>
          <p:cNvSpPr>
            <a:spLocks noGrp="1"/>
          </p:cNvSpPr>
          <p:nvPr>
            <p:ph idx="1"/>
          </p:nvPr>
        </p:nvSpPr>
        <p:spPr>
          <a:xfrm>
            <a:off x="430501" y="994315"/>
            <a:ext cx="8249627" cy="610884"/>
          </a:xfrm>
        </p:spPr>
        <p:txBody>
          <a:bodyPr/>
          <a:lstStyle/>
          <a:p>
            <a:r>
              <a:rPr lang="en-US" sz="1600" dirty="0" smtClean="0"/>
              <a:t>Updating the /etc/hosts &amp; ~/.</a:t>
            </a:r>
            <a:r>
              <a:rPr lang="en-US" sz="1600" dirty="0" err="1" smtClean="0"/>
              <a:t>ssh</a:t>
            </a:r>
            <a:r>
              <a:rPr lang="en-US" sz="1600" dirty="0" smtClean="0"/>
              <a:t>/</a:t>
            </a:r>
            <a:r>
              <a:rPr lang="en-US" sz="1600" dirty="0" err="1" smtClean="0"/>
              <a:t>known_hosts</a:t>
            </a:r>
            <a:r>
              <a:rPr lang="en-US" sz="1600" dirty="0" smtClean="0"/>
              <a:t> file using Ansible</a:t>
            </a:r>
          </a:p>
          <a:p>
            <a:r>
              <a:rPr lang="en-US" sz="1600" dirty="0" err="1"/>
              <a:t>ansible</a:t>
            </a:r>
            <a:r>
              <a:rPr lang="en-US" sz="1600" dirty="0"/>
              <a:t>-playbook </a:t>
            </a:r>
            <a:r>
              <a:rPr lang="en-US" sz="1600" dirty="0" err="1" smtClean="0"/>
              <a:t>pb.conf.localhost.yaml</a:t>
            </a:r>
            <a:r>
              <a:rPr lang="en-US" sz="1600" dirty="0" smtClean="0"/>
              <a:t> </a:t>
            </a:r>
            <a:r>
              <a:rPr lang="en-US" sz="1600" dirty="0"/>
              <a:t>-</a:t>
            </a:r>
            <a:r>
              <a:rPr lang="en-US" sz="1600" dirty="0" err="1"/>
              <a:t>vv</a:t>
            </a:r>
            <a:r>
              <a:rPr lang="en-US" sz="1600" dirty="0"/>
              <a:t> </a:t>
            </a:r>
            <a:r>
              <a:rPr lang="en-US" sz="1600" dirty="0">
                <a:solidFill>
                  <a:srgbClr val="FF0000"/>
                </a:solidFill>
              </a:rPr>
              <a:t>--ask-become-pass</a:t>
            </a:r>
          </a:p>
          <a:p>
            <a:endParaRPr lang="en-US" sz="1600" dirty="0"/>
          </a:p>
        </p:txBody>
      </p:sp>
      <p:pic>
        <p:nvPicPr>
          <p:cNvPr id="4" name="Picture 3"/>
          <p:cNvPicPr>
            <a:picLocks noChangeAspect="1"/>
          </p:cNvPicPr>
          <p:nvPr/>
        </p:nvPicPr>
        <p:blipFill>
          <a:blip r:embed="rId2"/>
          <a:stretch>
            <a:fillRect/>
          </a:stretch>
        </p:blipFill>
        <p:spPr>
          <a:xfrm>
            <a:off x="810227" y="1811498"/>
            <a:ext cx="7907875" cy="2447873"/>
          </a:xfrm>
          <a:prstGeom prst="rect">
            <a:avLst/>
          </a:prstGeom>
        </p:spPr>
      </p:pic>
      <p:sp>
        <p:nvSpPr>
          <p:cNvPr id="6" name="Rectangle 5"/>
          <p:cNvSpPr/>
          <p:nvPr/>
        </p:nvSpPr>
        <p:spPr>
          <a:xfrm>
            <a:off x="430501" y="4492501"/>
            <a:ext cx="8229601" cy="560153"/>
          </a:xfrm>
          <a:prstGeom prst="rect">
            <a:avLst/>
          </a:prstGeom>
        </p:spPr>
        <p:txBody>
          <a:bodyPr lIns="91425" tIns="45713" rIns="91425" bIns="45713"/>
          <a:lstStyle/>
          <a:p>
            <a:pPr marL="257147" indent="-257147">
              <a:lnSpc>
                <a:spcPct val="95000"/>
              </a:lnSpc>
              <a:spcBef>
                <a:spcPts val="563"/>
              </a:spcBef>
              <a:buClr>
                <a:schemeClr val="tx1"/>
              </a:buClr>
              <a:buFont typeface="Arial"/>
              <a:buChar char="•"/>
            </a:pPr>
            <a:r>
              <a:rPr lang="en-US" sz="1600" dirty="0" smtClean="0">
                <a:solidFill>
                  <a:schemeClr val="accent2"/>
                </a:solidFill>
                <a:latin typeface="Arial"/>
                <a:cs typeface="Arial"/>
              </a:rPr>
              <a:t>Re-run get facts after updating these files</a:t>
            </a:r>
            <a:endParaRPr lang="en-US" sz="1600" dirty="0">
              <a:solidFill>
                <a:schemeClr val="accent2"/>
              </a:solidFill>
              <a:latin typeface="Arial"/>
              <a:cs typeface="Arial"/>
            </a:endParaRPr>
          </a:p>
        </p:txBody>
      </p:sp>
    </p:spTree>
    <p:extLst>
      <p:ext uri="{BB962C8B-B14F-4D97-AF65-F5344CB8AC3E}">
        <p14:creationId xmlns:p14="http://schemas.microsoft.com/office/powerpoint/2010/main" val="8757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88325" y="2017781"/>
            <a:ext cx="2238279" cy="2881730"/>
            <a:chOff x="404789" y="1595342"/>
            <a:chExt cx="2238279" cy="3064134"/>
          </a:xfrm>
        </p:grpSpPr>
        <p:grpSp>
          <p:nvGrpSpPr>
            <p:cNvPr id="31" name="Group 30"/>
            <p:cNvGrpSpPr/>
            <p:nvPr/>
          </p:nvGrpSpPr>
          <p:grpSpPr>
            <a:xfrm>
              <a:off x="410179" y="1595342"/>
              <a:ext cx="2232889" cy="3064134"/>
              <a:chOff x="410179" y="1582646"/>
              <a:chExt cx="2232889" cy="2704402"/>
            </a:xfrm>
          </p:grpSpPr>
          <p:sp>
            <p:nvSpPr>
              <p:cNvPr id="37" name="Rectangle 36"/>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45" name="Rectangle 44"/>
              <p:cNvSpPr/>
              <p:nvPr/>
            </p:nvSpPr>
            <p:spPr>
              <a:xfrm>
                <a:off x="410179" y="1582646"/>
                <a:ext cx="2232884" cy="262215"/>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1</a:t>
                </a:r>
                <a:endParaRPr lang="en-US" sz="1200" dirty="0">
                  <a:solidFill>
                    <a:srgbClr val="FFFFFF"/>
                  </a:solidFill>
                  <a:latin typeface="Arial"/>
                  <a:cs typeface="Arial"/>
                </a:endParaRPr>
              </a:p>
            </p:txBody>
          </p:sp>
        </p:grpSp>
        <p:sp>
          <p:nvSpPr>
            <p:cNvPr id="46" name="Rectangle 45"/>
            <p:cNvSpPr/>
            <p:nvPr/>
          </p:nvSpPr>
          <p:spPr>
            <a:xfrm>
              <a:off x="404789" y="1892435"/>
              <a:ext cx="2238273"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pic>
          <p:nvPicPr>
            <p:cNvPr id="5" name="Picture 4"/>
            <p:cNvPicPr>
              <a:picLocks noChangeAspect="1"/>
            </p:cNvPicPr>
            <p:nvPr/>
          </p:nvPicPr>
          <p:blipFill>
            <a:blip r:embed="rId3"/>
            <a:stretch>
              <a:fillRect/>
            </a:stretch>
          </p:blipFill>
          <p:spPr>
            <a:xfrm>
              <a:off x="1042852" y="1997336"/>
              <a:ext cx="976605" cy="298407"/>
            </a:xfrm>
            <a:prstGeom prst="rect">
              <a:avLst/>
            </a:prstGeom>
          </p:spPr>
        </p:pic>
      </p:grpSp>
      <p:grpSp>
        <p:nvGrpSpPr>
          <p:cNvPr id="23" name="Group 22"/>
          <p:cNvGrpSpPr/>
          <p:nvPr/>
        </p:nvGrpSpPr>
        <p:grpSpPr>
          <a:xfrm>
            <a:off x="6408860" y="2017781"/>
            <a:ext cx="2238279" cy="2881730"/>
            <a:chOff x="6408860" y="1974749"/>
            <a:chExt cx="2238279" cy="2881730"/>
          </a:xfrm>
        </p:grpSpPr>
        <p:grpSp>
          <p:nvGrpSpPr>
            <p:cNvPr id="79" name="Group 78"/>
            <p:cNvGrpSpPr/>
            <p:nvPr/>
          </p:nvGrpSpPr>
          <p:grpSpPr>
            <a:xfrm>
              <a:off x="6408860" y="1974749"/>
              <a:ext cx="2238279" cy="2881730"/>
              <a:chOff x="404789" y="1595342"/>
              <a:chExt cx="2238279" cy="3064134"/>
            </a:xfrm>
          </p:grpSpPr>
          <p:grpSp>
            <p:nvGrpSpPr>
              <p:cNvPr id="80" name="Group 79"/>
              <p:cNvGrpSpPr/>
              <p:nvPr/>
            </p:nvGrpSpPr>
            <p:grpSpPr>
              <a:xfrm>
                <a:off x="410179" y="1595342"/>
                <a:ext cx="2232889" cy="3064134"/>
                <a:chOff x="410179" y="1582646"/>
                <a:chExt cx="2232889" cy="2704402"/>
              </a:xfrm>
            </p:grpSpPr>
            <p:sp>
              <p:nvSpPr>
                <p:cNvPr id="83" name="Rectangle 82"/>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84" name="Rectangle 83"/>
                <p:cNvSpPr/>
                <p:nvPr/>
              </p:nvSpPr>
              <p:spPr>
                <a:xfrm>
                  <a:off x="410179" y="1582646"/>
                  <a:ext cx="2232884" cy="262215"/>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N</a:t>
                  </a:r>
                  <a:endParaRPr lang="en-US" sz="1600" dirty="0">
                    <a:solidFill>
                      <a:srgbClr val="FFFFFF"/>
                    </a:solidFill>
                    <a:latin typeface="Arial"/>
                    <a:cs typeface="Arial"/>
                  </a:endParaRPr>
                </a:p>
              </p:txBody>
            </p:sp>
          </p:grpSp>
          <p:sp>
            <p:nvSpPr>
              <p:cNvPr id="81" name="Rectangle 80"/>
              <p:cNvSpPr/>
              <p:nvPr/>
            </p:nvSpPr>
            <p:spPr>
              <a:xfrm>
                <a:off x="404789" y="1892435"/>
                <a:ext cx="2238274"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pic>
          <p:nvPicPr>
            <p:cNvPr id="72" name="Picture 71"/>
            <p:cNvPicPr>
              <a:picLocks noChangeAspect="1"/>
            </p:cNvPicPr>
            <p:nvPr/>
          </p:nvPicPr>
          <p:blipFill>
            <a:blip r:embed="rId4"/>
            <a:stretch>
              <a:fillRect/>
            </a:stretch>
          </p:blipFill>
          <p:spPr>
            <a:xfrm>
              <a:off x="7261029" y="2287782"/>
              <a:ext cx="722184" cy="391535"/>
            </a:xfrm>
            <a:prstGeom prst="rect">
              <a:avLst/>
            </a:prstGeom>
          </p:spPr>
        </p:pic>
      </p:grpSp>
      <p:grpSp>
        <p:nvGrpSpPr>
          <p:cNvPr id="22" name="Group 21"/>
          <p:cNvGrpSpPr/>
          <p:nvPr/>
        </p:nvGrpSpPr>
        <p:grpSpPr>
          <a:xfrm>
            <a:off x="3452829" y="2017781"/>
            <a:ext cx="2238278" cy="2881730"/>
            <a:chOff x="3452829" y="1974749"/>
            <a:chExt cx="2238278" cy="2881730"/>
          </a:xfrm>
        </p:grpSpPr>
        <p:grpSp>
          <p:nvGrpSpPr>
            <p:cNvPr id="73" name="Group 72"/>
            <p:cNvGrpSpPr/>
            <p:nvPr/>
          </p:nvGrpSpPr>
          <p:grpSpPr>
            <a:xfrm>
              <a:off x="3452829" y="1974749"/>
              <a:ext cx="2238278" cy="2881730"/>
              <a:chOff x="404790" y="1595342"/>
              <a:chExt cx="2238278" cy="3064134"/>
            </a:xfrm>
          </p:grpSpPr>
          <p:grpSp>
            <p:nvGrpSpPr>
              <p:cNvPr id="74" name="Group 73"/>
              <p:cNvGrpSpPr/>
              <p:nvPr/>
            </p:nvGrpSpPr>
            <p:grpSpPr>
              <a:xfrm>
                <a:off x="410179" y="1595342"/>
                <a:ext cx="2232889" cy="3064134"/>
                <a:chOff x="410179" y="1582646"/>
                <a:chExt cx="2232889" cy="2704402"/>
              </a:xfrm>
            </p:grpSpPr>
            <p:sp>
              <p:nvSpPr>
                <p:cNvPr id="77" name="Rectangle 76"/>
                <p:cNvSpPr/>
                <p:nvPr/>
              </p:nvSpPr>
              <p:spPr>
                <a:xfrm rot="5400000">
                  <a:off x="292821" y="1936801"/>
                  <a:ext cx="2467611" cy="2232883"/>
                </a:xfrm>
                <a:prstGeom prst="rect">
                  <a:avLst/>
                </a:prstGeom>
                <a:solidFill>
                  <a:srgbClr val="FFFFFF"/>
                </a:solidFill>
                <a:ln w="6350" cmpd="sng">
                  <a:no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57053" tIns="28526" rIns="57053" bIns="28526" rtlCol="0" anchor="ctr"/>
                <a:lstStyle/>
                <a:p>
                  <a:pPr algn="ctr"/>
                  <a:endParaRPr lang="en-US" dirty="0">
                    <a:latin typeface="Arial" panose="020B0604020202020204" pitchFamily="34" charset="0"/>
                  </a:endParaRPr>
                </a:p>
              </p:txBody>
            </p:sp>
            <p:sp>
              <p:nvSpPr>
                <p:cNvPr id="78" name="Rectangle 77"/>
                <p:cNvSpPr/>
                <p:nvPr/>
              </p:nvSpPr>
              <p:spPr>
                <a:xfrm>
                  <a:off x="410179" y="1582646"/>
                  <a:ext cx="2232884" cy="26221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r>
                    <a:rPr lang="en-US" sz="1600" dirty="0" smtClean="0">
                      <a:solidFill>
                        <a:srgbClr val="FFFFFF"/>
                      </a:solidFill>
                      <a:latin typeface="Arial"/>
                      <a:cs typeface="Arial"/>
                    </a:rPr>
                    <a:t>Day 2</a:t>
                  </a:r>
                  <a:endParaRPr lang="en-US" sz="1200" dirty="0">
                    <a:solidFill>
                      <a:srgbClr val="FFFFFF"/>
                    </a:solidFill>
                    <a:latin typeface="Arial"/>
                    <a:cs typeface="Arial"/>
                  </a:endParaRPr>
                </a:p>
              </p:txBody>
            </p:sp>
          </p:grpSp>
          <p:sp>
            <p:nvSpPr>
              <p:cNvPr id="75" name="Rectangle 74"/>
              <p:cNvSpPr/>
              <p:nvPr/>
            </p:nvSpPr>
            <p:spPr>
              <a:xfrm>
                <a:off x="404790" y="1892435"/>
                <a:ext cx="2232884" cy="52525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37351" tIns="34337" rIns="68676" bIns="34337" rtlCol="0" anchor="ctr"/>
              <a:lstStyle/>
              <a:p>
                <a:pPr algn="ctr"/>
                <a:endParaRPr lang="en-US" dirty="0">
                  <a:solidFill>
                    <a:srgbClr val="FFFFFF"/>
                  </a:solidFill>
                  <a:latin typeface="Arial"/>
                  <a:cs typeface="Arial"/>
                </a:endParaRPr>
              </a:p>
            </p:txBody>
          </p:sp>
        </p:grpSp>
        <p:pic>
          <p:nvPicPr>
            <p:cNvPr id="71" name="Picture 70"/>
            <p:cNvPicPr>
              <a:picLocks noChangeAspect="1"/>
            </p:cNvPicPr>
            <p:nvPr/>
          </p:nvPicPr>
          <p:blipFill>
            <a:blip r:embed="rId5"/>
            <a:stretch>
              <a:fillRect/>
            </a:stretch>
          </p:blipFill>
          <p:spPr>
            <a:xfrm>
              <a:off x="4190335" y="2280349"/>
              <a:ext cx="742527" cy="417036"/>
            </a:xfrm>
            <a:prstGeom prst="rect">
              <a:avLst/>
            </a:prstGeom>
          </p:spPr>
        </p:pic>
      </p:grpSp>
      <p:pic>
        <p:nvPicPr>
          <p:cNvPr id="44" name="Picture 43"/>
          <p:cNvPicPr>
            <a:picLocks noChangeAspect="1"/>
          </p:cNvPicPr>
          <p:nvPr/>
        </p:nvPicPr>
        <p:blipFill rotWithShape="1">
          <a:blip r:embed="rId6">
            <a:extLst>
              <a:ext uri="{28A0092B-C50C-407E-A947-70E740481C1C}">
                <a14:useLocalDpi xmlns:a14="http://schemas.microsoft.com/office/drawing/2010/main" val="0"/>
              </a:ext>
            </a:extLst>
          </a:blip>
          <a:srcRect l="28088" t="17827" r="28085" b="25055"/>
          <a:stretch/>
        </p:blipFill>
        <p:spPr>
          <a:xfrm>
            <a:off x="2207290" y="1242706"/>
            <a:ext cx="999699" cy="732043"/>
          </a:xfrm>
          <a:prstGeom prst="rect">
            <a:avLst/>
          </a:prstGeom>
        </p:spPr>
      </p:pic>
      <p:pic>
        <p:nvPicPr>
          <p:cNvPr id="19" name="Content Placeholder 18"/>
          <p:cNvPicPr>
            <a:picLocks noGrp="1" noChangeAspect="1"/>
          </p:cNvPicPr>
          <p:nvPr>
            <p:ph sz="quarter" idx="11"/>
          </p:nvPr>
        </p:nvPicPr>
        <p:blipFill>
          <a:blip r:embed="rId7">
            <a:extLst>
              <a:ext uri="{28A0092B-C50C-407E-A947-70E740481C1C}">
                <a14:useLocalDpi xmlns:a14="http://schemas.microsoft.com/office/drawing/2010/main" val="0"/>
              </a:ext>
            </a:extLst>
          </a:blip>
          <a:stretch>
            <a:fillRect/>
          </a:stretch>
        </p:blipFill>
        <p:spPr>
          <a:xfrm>
            <a:off x="4697318" y="2486205"/>
            <a:ext cx="1429397" cy="369888"/>
          </a:xfr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802" y="1242362"/>
            <a:ext cx="1126473" cy="399386"/>
          </a:xfrm>
          <a:prstGeom prst="rect">
            <a:avLst/>
          </a:prstGeom>
        </p:spPr>
      </p:pic>
      <p:pic>
        <p:nvPicPr>
          <p:cNvPr id="6" name="Picture 5"/>
          <p:cNvPicPr>
            <a:picLocks noChangeAspect="1"/>
          </p:cNvPicPr>
          <p:nvPr/>
        </p:nvPicPr>
        <p:blipFill>
          <a:blip r:embed="rId9"/>
          <a:stretch>
            <a:fillRect/>
          </a:stretch>
        </p:blipFill>
        <p:spPr>
          <a:xfrm>
            <a:off x="0" y="1261461"/>
            <a:ext cx="1193870" cy="741932"/>
          </a:xfrm>
          <a:prstGeom prst="rect">
            <a:avLst/>
          </a:prstGeom>
        </p:spPr>
      </p:pic>
      <p:pic>
        <p:nvPicPr>
          <p:cNvPr id="7" name="Picture 6"/>
          <p:cNvPicPr>
            <a:picLocks noChangeAspect="1"/>
          </p:cNvPicPr>
          <p:nvPr/>
        </p:nvPicPr>
        <p:blipFill>
          <a:blip r:embed="rId10"/>
          <a:stretch>
            <a:fillRect/>
          </a:stretch>
        </p:blipFill>
        <p:spPr>
          <a:xfrm>
            <a:off x="4934223" y="3097599"/>
            <a:ext cx="1047142" cy="809362"/>
          </a:xfrm>
          <a:prstGeom prst="rect">
            <a:avLst/>
          </a:prstGeom>
        </p:spPr>
      </p:pic>
      <p:pic>
        <p:nvPicPr>
          <p:cNvPr id="8" name="Picture 2" descr="#ChefCon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0376" y="4033422"/>
            <a:ext cx="733070" cy="7330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3346951" y="3257712"/>
            <a:ext cx="1339336" cy="480977"/>
          </a:xfrm>
          <a:prstGeom prst="rect">
            <a:avLst/>
          </a:prstGeom>
        </p:spPr>
      </p:pic>
      <p:sp>
        <p:nvSpPr>
          <p:cNvPr id="12" name="AutoShape 2" descr="Image result for openconfig"/>
          <p:cNvSpPr>
            <a:spLocks noChangeAspect="1" noChangeArrowheads="1"/>
          </p:cNvSpPr>
          <p:nvPr/>
        </p:nvSpPr>
        <p:spPr bwMode="auto">
          <a:xfrm>
            <a:off x="300041" y="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Image result for openconfig"/>
          <p:cNvSpPr>
            <a:spLocks noChangeAspect="1" noChangeArrowheads="1"/>
          </p:cNvSpPr>
          <p:nvPr/>
        </p:nvSpPr>
        <p:spPr bwMode="auto">
          <a:xfrm>
            <a:off x="452441" y="152404"/>
            <a:ext cx="113573" cy="1135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6" descr="http://www.openconfig.net/site/templates/img/oc-masthea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505" y="2622437"/>
            <a:ext cx="1712399" cy="406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upload.wikimedia.org/wikipedia/en/8/88/Java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8065" y="3012369"/>
            <a:ext cx="880739" cy="8807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magicmarkker.com/wp-content/uploads/2013/04/ruby-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9024" y="947742"/>
            <a:ext cx="661402" cy="7592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photos2.meetupstatic.com/photos/event/b/b/d/f/global_434268095.jpe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04777" y="3906961"/>
            <a:ext cx="878062" cy="87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7">
            <a:extLst>
              <a:ext uri="{28A0092B-C50C-407E-A947-70E740481C1C}">
                <a14:useLocalDpi xmlns:a14="http://schemas.microsoft.com/office/drawing/2010/main" val="0"/>
              </a:ext>
            </a:extLst>
          </a:blip>
          <a:srcRect t="19250" b="19632"/>
          <a:stretch/>
        </p:blipFill>
        <p:spPr>
          <a:xfrm>
            <a:off x="2329716" y="2400604"/>
            <a:ext cx="1128210" cy="328855"/>
          </a:xfrm>
          <a:prstGeom prst="rect">
            <a:avLst/>
          </a:prstGeom>
        </p:spPr>
      </p:pic>
      <p:pic>
        <p:nvPicPr>
          <p:cNvPr id="26" name="Picture 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4330" y="3975217"/>
            <a:ext cx="763368" cy="279485"/>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16313" y="4156326"/>
            <a:ext cx="1235821" cy="612100"/>
          </a:xfrm>
          <a:prstGeom prst="rect">
            <a:avLst/>
          </a:prstGeom>
        </p:spPr>
      </p:pic>
      <p:pic>
        <p:nvPicPr>
          <p:cNvPr id="29" name="Picture 28"/>
          <p:cNvPicPr>
            <a:picLocks noChangeAspect="1"/>
          </p:cNvPicPr>
          <p:nvPr/>
        </p:nvPicPr>
        <p:blipFill rotWithShape="1">
          <a:blip r:embed="rId20">
            <a:extLst>
              <a:ext uri="{28A0092B-C50C-407E-A947-70E740481C1C}">
                <a14:useLocalDpi xmlns:a14="http://schemas.microsoft.com/office/drawing/2010/main" val="0"/>
              </a:ext>
            </a:extLst>
          </a:blip>
          <a:srcRect l="26809" r="28310" b="2988"/>
          <a:stretch/>
        </p:blipFill>
        <p:spPr>
          <a:xfrm>
            <a:off x="3758370" y="2136538"/>
            <a:ext cx="620709" cy="670848"/>
          </a:xfrm>
          <a:prstGeom prst="rect">
            <a:avLst/>
          </a:prstGeom>
        </p:spPr>
      </p:pic>
      <p:pic>
        <p:nvPicPr>
          <p:cNvPr id="32" name="Picture 3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16110" y="4431100"/>
            <a:ext cx="824669" cy="288634"/>
          </a:xfrm>
          <a:prstGeom prst="rect">
            <a:avLst/>
          </a:prstGeom>
        </p:spPr>
      </p:pic>
      <p:pic>
        <p:nvPicPr>
          <p:cNvPr id="33" name="Picture 3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14483" y="3083290"/>
            <a:ext cx="859185" cy="738899"/>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65797" y="1594225"/>
            <a:ext cx="544734" cy="542313"/>
          </a:xfrm>
          <a:prstGeom prst="rect">
            <a:avLst/>
          </a:prstGeom>
        </p:spPr>
      </p:pic>
      <p:pic>
        <p:nvPicPr>
          <p:cNvPr id="36" name="Picture 3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91179" y="2184870"/>
            <a:ext cx="1505258" cy="482819"/>
          </a:xfrm>
          <a:prstGeom prst="rect">
            <a:avLst/>
          </a:prstGeom>
        </p:spPr>
      </p:pic>
      <p:grpSp>
        <p:nvGrpSpPr>
          <p:cNvPr id="40" name="Group 39"/>
          <p:cNvGrpSpPr/>
          <p:nvPr/>
        </p:nvGrpSpPr>
        <p:grpSpPr>
          <a:xfrm>
            <a:off x="6275629" y="3949365"/>
            <a:ext cx="592177" cy="794440"/>
            <a:chOff x="5934481" y="3413766"/>
            <a:chExt cx="727703" cy="986759"/>
          </a:xfrm>
        </p:grpSpPr>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34481" y="3413766"/>
              <a:ext cx="727703" cy="727703"/>
            </a:xfrm>
            <a:prstGeom prst="rect">
              <a:avLst/>
            </a:prstGeom>
          </p:spPr>
        </p:pic>
        <p:sp>
          <p:nvSpPr>
            <p:cNvPr id="39" name="TextBox 38"/>
            <p:cNvSpPr txBox="1"/>
            <p:nvPr/>
          </p:nvSpPr>
          <p:spPr>
            <a:xfrm>
              <a:off x="5998820" y="4160538"/>
              <a:ext cx="588660" cy="239987"/>
            </a:xfrm>
            <a:prstGeom prst="rect">
              <a:avLst/>
            </a:prstGeom>
            <a:ln>
              <a:noFill/>
            </a:ln>
          </p:spPr>
          <p:txBody>
            <a:bodyPr wrap="none" lIns="45643" tIns="22821" rIns="45643" bIns="22821" rtlCol="0">
              <a:spAutoFit/>
            </a:bodyPr>
            <a:lstStyle/>
            <a:p>
              <a:pPr algn="l">
                <a:lnSpc>
                  <a:spcPct val="90000"/>
                </a:lnSpc>
              </a:pPr>
              <a:r>
                <a:rPr lang="en-US" smtClean="0">
                  <a:solidFill>
                    <a:schemeClr val="accent2"/>
                  </a:solidFill>
                  <a:latin typeface="Arial"/>
                  <a:cs typeface="Arial"/>
                </a:rPr>
                <a:t>YANG</a:t>
              </a:r>
              <a:endParaRPr lang="en-US" sz="1400" dirty="0" smtClean="0">
                <a:solidFill>
                  <a:schemeClr val="accent2"/>
                </a:solidFill>
                <a:latin typeface="Arial"/>
                <a:cs typeface="Arial"/>
              </a:endParaRPr>
            </a:p>
          </p:txBody>
        </p:sp>
      </p:grpSp>
      <p:pic>
        <p:nvPicPr>
          <p:cNvPr id="41" name="Picture 4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34692" y="3641800"/>
            <a:ext cx="900011" cy="375005"/>
          </a:xfrm>
          <a:prstGeom prst="rect">
            <a:avLst/>
          </a:prstGeom>
        </p:spPr>
      </p:pic>
      <p:pic>
        <p:nvPicPr>
          <p:cNvPr id="42" name="Picture 4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93326" y="3112421"/>
            <a:ext cx="585009" cy="680636"/>
          </a:xfrm>
          <a:prstGeom prst="rect">
            <a:avLst/>
          </a:prstGeom>
        </p:spPr>
      </p:pic>
      <p:pic>
        <p:nvPicPr>
          <p:cNvPr id="43" name="Picture 4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59379" y="1136729"/>
            <a:ext cx="1305046" cy="469971"/>
          </a:xfrm>
          <a:prstGeom prst="rect">
            <a:avLst/>
          </a:prstGeom>
        </p:spPr>
      </p:pic>
      <p:sp>
        <p:nvSpPr>
          <p:cNvPr id="25" name="TextBox 24"/>
          <p:cNvSpPr txBox="1"/>
          <p:nvPr/>
        </p:nvSpPr>
        <p:spPr>
          <a:xfrm>
            <a:off x="10843708" y="7680960"/>
            <a:ext cx="92242" cy="239987"/>
          </a:xfrm>
          <a:prstGeom prst="rect">
            <a:avLst/>
          </a:prstGeom>
          <a:ln>
            <a:noFill/>
          </a:ln>
        </p:spPr>
        <p:txBody>
          <a:bodyPr wrap="none" lIns="45643" tIns="22821" rIns="45643" bIns="22821" rtlCol="0">
            <a:spAutoFit/>
          </a:bodyPr>
          <a:lstStyle/>
          <a:p>
            <a:pPr algn="l">
              <a:lnSpc>
                <a:spcPct val="90000"/>
              </a:lnSpc>
            </a:pPr>
            <a:endParaRPr lang="en-US" sz="1400" dirty="0" smtClean="0">
              <a:solidFill>
                <a:schemeClr val="accent2"/>
              </a:solidFill>
              <a:latin typeface="Arial"/>
              <a:cs typeface="Arial"/>
            </a:endParaRPr>
          </a:p>
        </p:txBody>
      </p:sp>
      <p:sp>
        <p:nvSpPr>
          <p:cNvPr id="27" name="Rectangle 26"/>
          <p:cNvSpPr/>
          <p:nvPr/>
        </p:nvSpPr>
        <p:spPr>
          <a:xfrm>
            <a:off x="6368808" y="2791173"/>
            <a:ext cx="2430947" cy="21083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74320" tIns="34337" rIns="68676" bIns="34337" rtlCol="0" anchor="t"/>
          <a:lstStyle/>
          <a:p>
            <a:pPr>
              <a:lnSpc>
                <a:spcPct val="250000"/>
              </a:lnSpc>
            </a:pPr>
            <a:r>
              <a:rPr lang="en-US" sz="1200" dirty="0" smtClean="0">
                <a:solidFill>
                  <a:schemeClr val="accent2"/>
                </a:solidFill>
                <a:latin typeface="Arial"/>
                <a:cs typeface="Arial"/>
              </a:rPr>
              <a:t>Supervised learning</a:t>
            </a:r>
          </a:p>
          <a:p>
            <a:pPr>
              <a:lnSpc>
                <a:spcPct val="250000"/>
              </a:lnSpc>
            </a:pPr>
            <a:r>
              <a:rPr lang="en-US" sz="1200" dirty="0" smtClean="0">
                <a:solidFill>
                  <a:schemeClr val="accent2"/>
                </a:solidFill>
                <a:latin typeface="Arial"/>
                <a:cs typeface="Arial"/>
              </a:rPr>
              <a:t>Unsupervised learning</a:t>
            </a:r>
          </a:p>
          <a:p>
            <a:pPr>
              <a:lnSpc>
                <a:spcPct val="250000"/>
              </a:lnSpc>
            </a:pPr>
            <a:r>
              <a:rPr lang="en-US" sz="1200" dirty="0" smtClean="0">
                <a:solidFill>
                  <a:schemeClr val="accent2"/>
                </a:solidFill>
                <a:latin typeface="Arial"/>
                <a:cs typeface="Arial"/>
              </a:rPr>
              <a:t>Reinforcement learning</a:t>
            </a:r>
          </a:p>
          <a:p>
            <a:pPr>
              <a:lnSpc>
                <a:spcPct val="250000"/>
              </a:lnSpc>
            </a:pPr>
            <a:r>
              <a:rPr lang="en-US" sz="1200" dirty="0" smtClean="0">
                <a:solidFill>
                  <a:schemeClr val="accent2"/>
                </a:solidFill>
                <a:latin typeface="Arial"/>
                <a:cs typeface="Arial"/>
              </a:rPr>
              <a:t>Deep learning</a:t>
            </a:r>
            <a:endParaRPr lang="en-US" sz="1200" dirty="0">
              <a:solidFill>
                <a:schemeClr val="accent2"/>
              </a:solidFill>
              <a:latin typeface="Arial"/>
              <a:cs typeface="Arial"/>
            </a:endParaRPr>
          </a:p>
        </p:txBody>
      </p:sp>
      <p:sp>
        <p:nvSpPr>
          <p:cNvPr id="90" name="Title 1"/>
          <p:cNvSpPr>
            <a:spLocks noGrp="1"/>
          </p:cNvSpPr>
          <p:nvPr>
            <p:ph type="title"/>
          </p:nvPr>
        </p:nvSpPr>
        <p:spPr>
          <a:xfrm>
            <a:off x="269394" y="10637"/>
            <a:ext cx="8378294" cy="722430"/>
          </a:xfrm>
        </p:spPr>
        <p:txBody>
          <a:bodyPr/>
          <a:lstStyle/>
          <a:p>
            <a:r>
              <a:rPr lang="en-US" dirty="0" smtClean="0"/>
              <a:t>Automation Technologies - Landscape</a:t>
            </a:r>
            <a:endParaRPr lang="en-US" dirty="0"/>
          </a:p>
        </p:txBody>
      </p:sp>
      <p:pic>
        <p:nvPicPr>
          <p:cNvPr id="92" name="Picture 91"/>
          <p:cNvPicPr>
            <a:picLocks noChangeAspect="1"/>
          </p:cNvPicPr>
          <p:nvPr/>
        </p:nvPicPr>
        <p:blipFill rotWithShape="1">
          <a:blip r:embed="rId29">
            <a:extLst>
              <a:ext uri="{28A0092B-C50C-407E-A947-70E740481C1C}">
                <a14:useLocalDpi xmlns:a14="http://schemas.microsoft.com/office/drawing/2010/main" val="0"/>
              </a:ext>
            </a:extLst>
          </a:blip>
          <a:srcRect t="9911" b="10179"/>
          <a:stretch/>
        </p:blipFill>
        <p:spPr>
          <a:xfrm>
            <a:off x="1096560" y="2081212"/>
            <a:ext cx="999231" cy="319392"/>
          </a:xfrm>
          <a:prstGeom prst="rect">
            <a:avLst/>
          </a:prstGeom>
        </p:spPr>
      </p:pic>
      <p:pic>
        <p:nvPicPr>
          <p:cNvPr id="95" name="Picture 9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88136" y="2543786"/>
            <a:ext cx="741621" cy="263600"/>
          </a:xfrm>
          <a:prstGeom prst="rect">
            <a:avLst/>
          </a:prstGeom>
        </p:spPr>
      </p:pic>
      <p:pic>
        <p:nvPicPr>
          <p:cNvPr id="60" name="Picture 5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38176" y="2083038"/>
            <a:ext cx="1186388" cy="213206"/>
          </a:xfrm>
          <a:prstGeom prst="rect">
            <a:avLst/>
          </a:prstGeom>
        </p:spPr>
      </p:pic>
      <p:pic>
        <p:nvPicPr>
          <p:cNvPr id="61" name="Picture 60"/>
          <p:cNvPicPr>
            <a:picLocks noChangeAspect="1"/>
          </p:cNvPicPr>
          <p:nvPr/>
        </p:nvPicPr>
        <p:blipFill rotWithShape="1">
          <a:blip r:embed="rId32">
            <a:extLst>
              <a:ext uri="{28A0092B-C50C-407E-A947-70E740481C1C}">
                <a14:useLocalDpi xmlns:a14="http://schemas.microsoft.com/office/drawing/2010/main" val="0"/>
              </a:ext>
            </a:extLst>
          </a:blip>
          <a:srcRect r="2157" b="16854"/>
          <a:stretch/>
        </p:blipFill>
        <p:spPr>
          <a:xfrm>
            <a:off x="136200" y="3184215"/>
            <a:ext cx="921470" cy="483953"/>
          </a:xfrm>
          <a:prstGeom prst="rect">
            <a:avLst/>
          </a:prstGeom>
        </p:spPr>
      </p:pic>
      <p:pic>
        <p:nvPicPr>
          <p:cNvPr id="62" name="Picture 61"/>
          <p:cNvPicPr>
            <a:picLocks noChangeAspect="1"/>
          </p:cNvPicPr>
          <p:nvPr/>
        </p:nvPicPr>
        <p:blipFill rotWithShape="1">
          <a:blip r:embed="rId33">
            <a:extLst>
              <a:ext uri="{28A0092B-C50C-407E-A947-70E740481C1C}">
                <a14:useLocalDpi xmlns:a14="http://schemas.microsoft.com/office/drawing/2010/main" val="0"/>
              </a:ext>
            </a:extLst>
          </a:blip>
          <a:srcRect l="9936" t="16057" r="9902" b="13850"/>
          <a:stretch/>
        </p:blipFill>
        <p:spPr>
          <a:xfrm>
            <a:off x="5196990" y="1256889"/>
            <a:ext cx="607218" cy="530942"/>
          </a:xfrm>
          <a:prstGeom prst="rect">
            <a:avLst/>
          </a:prstGeom>
        </p:spPr>
      </p:pic>
    </p:spTree>
    <p:extLst>
      <p:ext uri="{BB962C8B-B14F-4D97-AF65-F5344CB8AC3E}">
        <p14:creationId xmlns:p14="http://schemas.microsoft.com/office/powerpoint/2010/main" val="193626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9"/>
                                        </p:tgtEl>
                                      </p:cBhvr>
                                      <p:by x="50000" y="50000"/>
                                    </p:animScale>
                                  </p:childTnLst>
                                </p:cTn>
                              </p:par>
                              <p:par>
                                <p:cTn id="7" presetID="6" presetClass="emph" presetSubtype="0" fill="hold" nodeType="withEffect">
                                  <p:stCondLst>
                                    <p:cond delay="0"/>
                                  </p:stCondLst>
                                  <p:childTnLst>
                                    <p:animScale>
                                      <p:cBhvr>
                                        <p:cTn id="8" dur="1000" fill="hold"/>
                                        <p:tgtEl>
                                          <p:spTgt spid="4"/>
                                        </p:tgtEl>
                                      </p:cBhvr>
                                      <p:by x="50000" y="50000"/>
                                    </p:animScale>
                                  </p:childTnLst>
                                </p:cTn>
                              </p:par>
                              <p:par>
                                <p:cTn id="9" presetID="6" presetClass="emph" presetSubtype="0" fill="hold" nodeType="withEffect">
                                  <p:stCondLst>
                                    <p:cond delay="0"/>
                                  </p:stCondLst>
                                  <p:childTnLst>
                                    <p:animScale>
                                      <p:cBhvr>
                                        <p:cTn id="10" dur="1000" fill="hold"/>
                                        <p:tgtEl>
                                          <p:spTgt spid="6"/>
                                        </p:tgtEl>
                                      </p:cBhvr>
                                      <p:by x="50000" y="50000"/>
                                    </p:animScale>
                                  </p:childTnLst>
                                </p:cTn>
                              </p:par>
                              <p:par>
                                <p:cTn id="11" presetID="6" presetClass="emph" presetSubtype="0" fill="hold" nodeType="withEffect">
                                  <p:stCondLst>
                                    <p:cond delay="0"/>
                                  </p:stCondLst>
                                  <p:childTnLst>
                                    <p:animScale>
                                      <p:cBhvr>
                                        <p:cTn id="12" dur="1000" fill="hold"/>
                                        <p:tgtEl>
                                          <p:spTgt spid="7"/>
                                        </p:tgtEl>
                                      </p:cBhvr>
                                      <p:by x="50000" y="50000"/>
                                    </p:animScale>
                                  </p:childTnLst>
                                </p:cTn>
                              </p:par>
                              <p:par>
                                <p:cTn id="13" presetID="6" presetClass="emph" presetSubtype="0" fill="hold" nodeType="withEffect">
                                  <p:stCondLst>
                                    <p:cond delay="0"/>
                                  </p:stCondLst>
                                  <p:childTnLst>
                                    <p:animScale>
                                      <p:cBhvr>
                                        <p:cTn id="14" dur="1000" fill="hold"/>
                                        <p:tgtEl>
                                          <p:spTgt spid="8"/>
                                        </p:tgtEl>
                                      </p:cBhvr>
                                      <p:by x="50000" y="50000"/>
                                    </p:animScale>
                                  </p:childTnLst>
                                </p:cTn>
                              </p:par>
                              <p:par>
                                <p:cTn id="15" presetID="6" presetClass="emph" presetSubtype="0" fill="hold" nodeType="withEffect">
                                  <p:stCondLst>
                                    <p:cond delay="0"/>
                                  </p:stCondLst>
                                  <p:childTnLst>
                                    <p:animScale>
                                      <p:cBhvr>
                                        <p:cTn id="16" dur="1000" fill="hold"/>
                                        <p:tgtEl>
                                          <p:spTgt spid="10"/>
                                        </p:tgtEl>
                                      </p:cBhvr>
                                      <p:by x="50000" y="50000"/>
                                    </p:animScale>
                                  </p:childTnLst>
                                </p:cTn>
                              </p:par>
                              <p:par>
                                <p:cTn id="17" presetID="6" presetClass="emph" presetSubtype="0" fill="hold" nodeType="withEffect">
                                  <p:stCondLst>
                                    <p:cond delay="0"/>
                                  </p:stCondLst>
                                  <p:childTnLst>
                                    <p:animScale>
                                      <p:cBhvr>
                                        <p:cTn id="18" dur="1000" fill="hold"/>
                                        <p:tgtEl>
                                          <p:spTgt spid="14"/>
                                        </p:tgtEl>
                                      </p:cBhvr>
                                      <p:by x="50000" y="50000"/>
                                    </p:animScale>
                                  </p:childTnLst>
                                </p:cTn>
                              </p:par>
                              <p:par>
                                <p:cTn id="19" presetID="6" presetClass="emph" presetSubtype="0" fill="hold" nodeType="withEffect">
                                  <p:stCondLst>
                                    <p:cond delay="0"/>
                                  </p:stCondLst>
                                  <p:childTnLst>
                                    <p:animScale>
                                      <p:cBhvr>
                                        <p:cTn id="20" dur="1000" fill="hold"/>
                                        <p:tgtEl>
                                          <p:spTgt spid="16"/>
                                        </p:tgtEl>
                                      </p:cBhvr>
                                      <p:by x="50000" y="50000"/>
                                    </p:animScale>
                                  </p:childTnLst>
                                </p:cTn>
                              </p:par>
                              <p:par>
                                <p:cTn id="21" presetID="6" presetClass="emph" presetSubtype="0" fill="hold" nodeType="withEffect">
                                  <p:stCondLst>
                                    <p:cond delay="0"/>
                                  </p:stCondLst>
                                  <p:childTnLst>
                                    <p:animScale>
                                      <p:cBhvr>
                                        <p:cTn id="22" dur="1000" fill="hold"/>
                                        <p:tgtEl>
                                          <p:spTgt spid="17"/>
                                        </p:tgtEl>
                                      </p:cBhvr>
                                      <p:by x="50000" y="50000"/>
                                    </p:animScale>
                                  </p:childTnLst>
                                </p:cTn>
                              </p:par>
                              <p:par>
                                <p:cTn id="23" presetID="6" presetClass="emph" presetSubtype="0" fill="hold" nodeType="withEffect">
                                  <p:stCondLst>
                                    <p:cond delay="0"/>
                                  </p:stCondLst>
                                  <p:childTnLst>
                                    <p:animScale>
                                      <p:cBhvr>
                                        <p:cTn id="24" dur="1000" fill="hold"/>
                                        <p:tgtEl>
                                          <p:spTgt spid="18"/>
                                        </p:tgtEl>
                                      </p:cBhvr>
                                      <p:by x="50000" y="50000"/>
                                    </p:animScale>
                                  </p:childTnLst>
                                </p:cTn>
                              </p:par>
                              <p:par>
                                <p:cTn id="25" presetID="6" presetClass="emph" presetSubtype="0" fill="hold" nodeType="withEffect">
                                  <p:stCondLst>
                                    <p:cond delay="0"/>
                                  </p:stCondLst>
                                  <p:childTnLst>
                                    <p:animScale>
                                      <p:cBhvr>
                                        <p:cTn id="26" dur="1000" fill="hold"/>
                                        <p:tgtEl>
                                          <p:spTgt spid="24"/>
                                        </p:tgtEl>
                                      </p:cBhvr>
                                      <p:by x="50000" y="50000"/>
                                    </p:animScale>
                                  </p:childTnLst>
                                </p:cTn>
                              </p:par>
                              <p:par>
                                <p:cTn id="27" presetID="6" presetClass="emph" presetSubtype="0" fill="hold" nodeType="withEffect">
                                  <p:stCondLst>
                                    <p:cond delay="0"/>
                                  </p:stCondLst>
                                  <p:childTnLst>
                                    <p:animScale>
                                      <p:cBhvr>
                                        <p:cTn id="28" dur="1000" fill="hold"/>
                                        <p:tgtEl>
                                          <p:spTgt spid="26"/>
                                        </p:tgtEl>
                                      </p:cBhvr>
                                      <p:by x="50000" y="50000"/>
                                    </p:animScale>
                                  </p:childTnLst>
                                </p:cTn>
                              </p:par>
                              <p:par>
                                <p:cTn id="29" presetID="6" presetClass="emph" presetSubtype="0" fill="hold" nodeType="withEffect">
                                  <p:stCondLst>
                                    <p:cond delay="0"/>
                                  </p:stCondLst>
                                  <p:childTnLst>
                                    <p:animScale>
                                      <p:cBhvr>
                                        <p:cTn id="30" dur="1000" fill="hold"/>
                                        <p:tgtEl>
                                          <p:spTgt spid="28"/>
                                        </p:tgtEl>
                                      </p:cBhvr>
                                      <p:by x="50000" y="50000"/>
                                    </p:animScale>
                                  </p:childTnLst>
                                </p:cTn>
                              </p:par>
                              <p:par>
                                <p:cTn id="31" presetID="6" presetClass="emph" presetSubtype="0" fill="hold" nodeType="withEffect">
                                  <p:stCondLst>
                                    <p:cond delay="0"/>
                                  </p:stCondLst>
                                  <p:childTnLst>
                                    <p:animScale>
                                      <p:cBhvr>
                                        <p:cTn id="32" dur="1000" fill="hold"/>
                                        <p:tgtEl>
                                          <p:spTgt spid="29"/>
                                        </p:tgtEl>
                                      </p:cBhvr>
                                      <p:by x="50000" y="50000"/>
                                    </p:animScale>
                                  </p:childTnLst>
                                </p:cTn>
                              </p:par>
                              <p:par>
                                <p:cTn id="33" presetID="6" presetClass="emph" presetSubtype="0" fill="hold" nodeType="withEffect">
                                  <p:stCondLst>
                                    <p:cond delay="0"/>
                                  </p:stCondLst>
                                  <p:childTnLst>
                                    <p:animScale>
                                      <p:cBhvr>
                                        <p:cTn id="34" dur="1000" fill="hold"/>
                                        <p:tgtEl>
                                          <p:spTgt spid="32"/>
                                        </p:tgtEl>
                                      </p:cBhvr>
                                      <p:by x="50000" y="50000"/>
                                    </p:animScale>
                                  </p:childTnLst>
                                </p:cTn>
                              </p:par>
                              <p:par>
                                <p:cTn id="35" presetID="6" presetClass="emph" presetSubtype="0" fill="hold" nodeType="withEffect">
                                  <p:stCondLst>
                                    <p:cond delay="0"/>
                                  </p:stCondLst>
                                  <p:childTnLst>
                                    <p:animScale>
                                      <p:cBhvr>
                                        <p:cTn id="36" dur="1000" fill="hold"/>
                                        <p:tgtEl>
                                          <p:spTgt spid="33"/>
                                        </p:tgtEl>
                                      </p:cBhvr>
                                      <p:by x="50000" y="50000"/>
                                    </p:animScale>
                                  </p:childTnLst>
                                </p:cTn>
                              </p:par>
                              <p:par>
                                <p:cTn id="37" presetID="6" presetClass="emph" presetSubtype="0" fill="hold" nodeType="withEffect">
                                  <p:stCondLst>
                                    <p:cond delay="0"/>
                                  </p:stCondLst>
                                  <p:childTnLst>
                                    <p:animScale>
                                      <p:cBhvr>
                                        <p:cTn id="38" dur="1000" fill="hold"/>
                                        <p:tgtEl>
                                          <p:spTgt spid="35"/>
                                        </p:tgtEl>
                                      </p:cBhvr>
                                      <p:by x="50000" y="50000"/>
                                    </p:animScale>
                                  </p:childTnLst>
                                </p:cTn>
                              </p:par>
                              <p:par>
                                <p:cTn id="39" presetID="6" presetClass="emph" presetSubtype="0" fill="hold" nodeType="withEffect">
                                  <p:stCondLst>
                                    <p:cond delay="0"/>
                                  </p:stCondLst>
                                  <p:childTnLst>
                                    <p:animScale>
                                      <p:cBhvr>
                                        <p:cTn id="40" dur="1000" fill="hold"/>
                                        <p:tgtEl>
                                          <p:spTgt spid="36"/>
                                        </p:tgtEl>
                                      </p:cBhvr>
                                      <p:by x="50000" y="50000"/>
                                    </p:animScale>
                                  </p:childTnLst>
                                </p:cTn>
                              </p:par>
                              <p:par>
                                <p:cTn id="41" presetID="6" presetClass="emph" presetSubtype="0" fill="hold" nodeType="withEffect">
                                  <p:stCondLst>
                                    <p:cond delay="0"/>
                                  </p:stCondLst>
                                  <p:childTnLst>
                                    <p:animScale>
                                      <p:cBhvr>
                                        <p:cTn id="42" dur="1000" fill="hold"/>
                                        <p:tgtEl>
                                          <p:spTgt spid="40"/>
                                        </p:tgtEl>
                                      </p:cBhvr>
                                      <p:by x="50000" y="50000"/>
                                    </p:animScale>
                                  </p:childTnLst>
                                </p:cTn>
                              </p:par>
                              <p:par>
                                <p:cTn id="43" presetID="6" presetClass="emph" presetSubtype="0" fill="hold" nodeType="withEffect">
                                  <p:stCondLst>
                                    <p:cond delay="0"/>
                                  </p:stCondLst>
                                  <p:childTnLst>
                                    <p:animScale>
                                      <p:cBhvr>
                                        <p:cTn id="44" dur="1000" fill="hold"/>
                                        <p:tgtEl>
                                          <p:spTgt spid="41"/>
                                        </p:tgtEl>
                                      </p:cBhvr>
                                      <p:by x="50000" y="50000"/>
                                    </p:animScale>
                                  </p:childTnLst>
                                </p:cTn>
                              </p:par>
                              <p:par>
                                <p:cTn id="45" presetID="6" presetClass="emph" presetSubtype="0" fill="hold" nodeType="withEffect">
                                  <p:stCondLst>
                                    <p:cond delay="0"/>
                                  </p:stCondLst>
                                  <p:childTnLst>
                                    <p:animScale>
                                      <p:cBhvr>
                                        <p:cTn id="46" dur="1000" fill="hold"/>
                                        <p:tgtEl>
                                          <p:spTgt spid="42"/>
                                        </p:tgtEl>
                                      </p:cBhvr>
                                      <p:by x="50000" y="50000"/>
                                    </p:animScale>
                                  </p:childTnLst>
                                </p:cTn>
                              </p:par>
                              <p:par>
                                <p:cTn id="47" presetID="6" presetClass="emph" presetSubtype="0" fill="hold" nodeType="withEffect">
                                  <p:stCondLst>
                                    <p:cond delay="0"/>
                                  </p:stCondLst>
                                  <p:childTnLst>
                                    <p:animScale>
                                      <p:cBhvr>
                                        <p:cTn id="48" dur="1000" fill="hold"/>
                                        <p:tgtEl>
                                          <p:spTgt spid="43"/>
                                        </p:tgtEl>
                                      </p:cBhvr>
                                      <p:by x="50000" y="50000"/>
                                    </p:animScale>
                                  </p:childTnLst>
                                </p:cTn>
                              </p:par>
                              <p:par>
                                <p:cTn id="49" presetID="6" presetClass="emph" presetSubtype="0" fill="hold" nodeType="withEffect">
                                  <p:stCondLst>
                                    <p:cond delay="0"/>
                                  </p:stCondLst>
                                  <p:childTnLst>
                                    <p:animScale>
                                      <p:cBhvr>
                                        <p:cTn id="50" dur="1000" fill="hold"/>
                                        <p:tgtEl>
                                          <p:spTgt spid="44"/>
                                        </p:tgtEl>
                                      </p:cBhvr>
                                      <p:by x="50000" y="50000"/>
                                    </p:animScale>
                                  </p:childTnLst>
                                </p:cTn>
                              </p:par>
                              <p:par>
                                <p:cTn id="51" presetID="6" presetClass="emph" presetSubtype="0" fill="hold" nodeType="withEffect">
                                  <p:stCondLst>
                                    <p:cond delay="0"/>
                                  </p:stCondLst>
                                  <p:childTnLst>
                                    <p:animScale>
                                      <p:cBhvr>
                                        <p:cTn id="52" dur="1000" fill="hold"/>
                                        <p:tgtEl>
                                          <p:spTgt spid="92"/>
                                        </p:tgtEl>
                                      </p:cBhvr>
                                      <p:by x="50000" y="50000"/>
                                    </p:animScale>
                                  </p:childTnLst>
                                </p:cTn>
                              </p:par>
                              <p:par>
                                <p:cTn id="53" presetID="6" presetClass="emph" presetSubtype="0" fill="hold" nodeType="withEffect">
                                  <p:stCondLst>
                                    <p:cond delay="0"/>
                                  </p:stCondLst>
                                  <p:childTnLst>
                                    <p:animScale>
                                      <p:cBhvr>
                                        <p:cTn id="54" dur="1000" fill="hold"/>
                                        <p:tgtEl>
                                          <p:spTgt spid="95"/>
                                        </p:tgtEl>
                                      </p:cBhvr>
                                      <p:by x="50000" y="50000"/>
                                    </p:animScale>
                                  </p:childTnLst>
                                </p:cTn>
                              </p:par>
                              <p:par>
                                <p:cTn id="55" presetID="6" presetClass="emph" presetSubtype="0" fill="hold" nodeType="withEffect">
                                  <p:stCondLst>
                                    <p:cond delay="0"/>
                                  </p:stCondLst>
                                  <p:childTnLst>
                                    <p:animScale>
                                      <p:cBhvr>
                                        <p:cTn id="56" dur="1000" fill="hold"/>
                                        <p:tgtEl>
                                          <p:spTgt spid="60"/>
                                        </p:tgtEl>
                                      </p:cBhvr>
                                      <p:by x="50000" y="50000"/>
                                    </p:animScale>
                                  </p:childTnLst>
                                </p:cTn>
                              </p:par>
                              <p:par>
                                <p:cTn id="57" presetID="6" presetClass="emph" presetSubtype="0" fill="hold" nodeType="withEffect">
                                  <p:stCondLst>
                                    <p:cond delay="0"/>
                                  </p:stCondLst>
                                  <p:childTnLst>
                                    <p:animScale>
                                      <p:cBhvr>
                                        <p:cTn id="58" dur="1000" fill="hold"/>
                                        <p:tgtEl>
                                          <p:spTgt spid="61"/>
                                        </p:tgtEl>
                                      </p:cBhvr>
                                      <p:by x="50000" y="50000"/>
                                    </p:animScale>
                                  </p:childTnLst>
                                </p:cTn>
                              </p:par>
                              <p:par>
                                <p:cTn id="59" presetID="6" presetClass="emph" presetSubtype="0" fill="hold" nodeType="withEffect">
                                  <p:stCondLst>
                                    <p:cond delay="0"/>
                                  </p:stCondLst>
                                  <p:childTnLst>
                                    <p:animScale>
                                      <p:cBhvr>
                                        <p:cTn id="60" dur="1000" fill="hold"/>
                                        <p:tgtEl>
                                          <p:spTgt spid="62"/>
                                        </p:tgtEl>
                                      </p:cBhvr>
                                      <p:by x="50000" y="50000"/>
                                    </p:animScale>
                                  </p:childTnLst>
                                </p:cTn>
                              </p:par>
                              <p:par>
                                <p:cTn id="61" presetID="0" presetClass="path" presetSubtype="0" accel="50000" decel="50000" fill="hold" nodeType="withEffect">
                                  <p:stCondLst>
                                    <p:cond delay="0"/>
                                  </p:stCondLst>
                                  <p:childTnLst>
                                    <p:animMotion origin="layout" path="M -2.77778E-7 4.19753E-6 L 0.08993 -0.32933 " pathEditMode="relative" rAng="0" ptsTypes="AA">
                                      <p:cBhvr>
                                        <p:cTn id="62" dur="1000" fill="hold"/>
                                        <p:tgtEl>
                                          <p:spTgt spid="19"/>
                                        </p:tgtEl>
                                        <p:attrNameLst>
                                          <p:attrName>ppt_x</p:attrName>
                                          <p:attrName>ppt_y</p:attrName>
                                        </p:attrNameLst>
                                      </p:cBhvr>
                                      <p:rCtr x="4497" y="-16481"/>
                                    </p:animMotion>
                                  </p:childTnLst>
                                </p:cTn>
                              </p:par>
                              <p:par>
                                <p:cTn id="63" presetID="0" presetClass="path" presetSubtype="0" accel="50000" decel="50000" fill="hold" nodeType="withEffect">
                                  <p:stCondLst>
                                    <p:cond delay="0"/>
                                  </p:stCondLst>
                                  <p:childTnLst>
                                    <p:animMotion origin="layout" path="M 5E-6 -4.19753E-6 L 0.08264 -0.40061 " pathEditMode="relative" rAng="0" ptsTypes="AA">
                                      <p:cBhvr>
                                        <p:cTn id="64" dur="1000" fill="hold"/>
                                        <p:tgtEl>
                                          <p:spTgt spid="7"/>
                                        </p:tgtEl>
                                        <p:attrNameLst>
                                          <p:attrName>ppt_x</p:attrName>
                                          <p:attrName>ppt_y</p:attrName>
                                        </p:attrNameLst>
                                      </p:cBhvr>
                                      <p:rCtr x="4132" y="-20031"/>
                                    </p:animMotion>
                                  </p:childTnLst>
                                </p:cTn>
                              </p:par>
                              <p:par>
                                <p:cTn id="65" presetID="0" presetClass="path" presetSubtype="0" accel="50000" decel="50000" fill="hold" nodeType="withEffect">
                                  <p:stCondLst>
                                    <p:cond delay="0"/>
                                  </p:stCondLst>
                                  <p:childTnLst>
                                    <p:animMotion origin="layout" path="M -8.33333E-7 4.44444E-6 L -0.01892 -0.63457 " pathEditMode="relative" rAng="0" ptsTypes="AA">
                                      <p:cBhvr>
                                        <p:cTn id="66" dur="1000" fill="hold"/>
                                        <p:tgtEl>
                                          <p:spTgt spid="8"/>
                                        </p:tgtEl>
                                        <p:attrNameLst>
                                          <p:attrName>ppt_x</p:attrName>
                                          <p:attrName>ppt_y</p:attrName>
                                        </p:attrNameLst>
                                      </p:cBhvr>
                                      <p:rCtr x="-955" y="-31728"/>
                                    </p:animMotion>
                                  </p:childTnLst>
                                </p:cTn>
                              </p:par>
                              <p:par>
                                <p:cTn id="67" presetID="0" presetClass="path" presetSubtype="0" accel="50000" decel="50000" fill="hold" nodeType="withEffect">
                                  <p:stCondLst>
                                    <p:cond delay="0"/>
                                  </p:stCondLst>
                                  <p:childTnLst>
                                    <p:animMotion origin="layout" path="M 3.88889E-6 1.7284E-6 L 0.02656 -0.3608 " pathEditMode="relative" rAng="0" ptsTypes="AA">
                                      <p:cBhvr>
                                        <p:cTn id="68" dur="1000" fill="hold"/>
                                        <p:tgtEl>
                                          <p:spTgt spid="10"/>
                                        </p:tgtEl>
                                        <p:attrNameLst>
                                          <p:attrName>ppt_x</p:attrName>
                                          <p:attrName>ppt_y</p:attrName>
                                        </p:attrNameLst>
                                      </p:cBhvr>
                                      <p:rCtr x="1319" y="-18056"/>
                                    </p:animMotion>
                                  </p:childTnLst>
                                </p:cTn>
                              </p:par>
                              <p:par>
                                <p:cTn id="69" presetID="0" presetClass="path" presetSubtype="0" accel="50000" decel="50000" fill="hold" nodeType="withEffect">
                                  <p:stCondLst>
                                    <p:cond delay="0"/>
                                  </p:stCondLst>
                                  <p:childTnLst>
                                    <p:animMotion origin="layout" path="M 2.22222E-6 -2.71605E-6 L -0.03663 -0.32839 " pathEditMode="relative" rAng="0" ptsTypes="AA">
                                      <p:cBhvr>
                                        <p:cTn id="70" dur="1000" fill="hold"/>
                                        <p:tgtEl>
                                          <p:spTgt spid="14"/>
                                        </p:tgtEl>
                                        <p:attrNameLst>
                                          <p:attrName>ppt_x</p:attrName>
                                          <p:attrName>ppt_y</p:attrName>
                                        </p:attrNameLst>
                                      </p:cBhvr>
                                      <p:rCtr x="-1840" y="-16420"/>
                                    </p:animMotion>
                                  </p:childTnLst>
                                </p:cTn>
                              </p:par>
                              <p:par>
                                <p:cTn id="71" presetID="0" presetClass="path" presetSubtype="0" accel="50000" decel="50000" fill="hold" nodeType="withEffect">
                                  <p:stCondLst>
                                    <p:cond delay="0"/>
                                  </p:stCondLst>
                                  <p:childTnLst>
                                    <p:animMotion origin="layout" path="M 3.33333E-6 3.7037E-6 L -0.46823 -0.46636 " pathEditMode="relative" rAng="0" ptsTypes="AA">
                                      <p:cBhvr>
                                        <p:cTn id="72" dur="1000" fill="hold"/>
                                        <p:tgtEl>
                                          <p:spTgt spid="16"/>
                                        </p:tgtEl>
                                        <p:attrNameLst>
                                          <p:attrName>ppt_x</p:attrName>
                                          <p:attrName>ppt_y</p:attrName>
                                        </p:attrNameLst>
                                      </p:cBhvr>
                                      <p:rCtr x="-23420" y="-23333"/>
                                    </p:animMotion>
                                  </p:childTnLst>
                                </p:cTn>
                              </p:par>
                              <p:par>
                                <p:cTn id="73" presetID="0" presetClass="path" presetSubtype="0" accel="50000" decel="50000" fill="hold" nodeType="withEffect">
                                  <p:stCondLst>
                                    <p:cond delay="0"/>
                                  </p:stCondLst>
                                  <p:childTnLst>
                                    <p:animMotion origin="layout" path="M 5E-6 -3.08642E-6 L 0.06215 -0.57284 " pathEditMode="relative" rAng="0" ptsTypes="AA">
                                      <p:cBhvr>
                                        <p:cTn id="74" dur="1000" fill="hold"/>
                                        <p:tgtEl>
                                          <p:spTgt spid="18"/>
                                        </p:tgtEl>
                                        <p:attrNameLst>
                                          <p:attrName>ppt_x</p:attrName>
                                          <p:attrName>ppt_y</p:attrName>
                                        </p:attrNameLst>
                                      </p:cBhvr>
                                      <p:rCtr x="4288" y="-28765"/>
                                    </p:animMotion>
                                  </p:childTnLst>
                                </p:cTn>
                              </p:par>
                              <p:par>
                                <p:cTn id="75" presetID="0" presetClass="path" presetSubtype="0" accel="50000" decel="50000" fill="hold" nodeType="withEffect">
                                  <p:stCondLst>
                                    <p:cond delay="0"/>
                                  </p:stCondLst>
                                  <p:childTnLst>
                                    <p:animMotion origin="layout" path="M -3.05556E-6 3.20988E-6 L 0.13959 -0.30371 " pathEditMode="relative" rAng="0" ptsTypes="AA">
                                      <p:cBhvr>
                                        <p:cTn id="76" dur="1000" fill="hold"/>
                                        <p:tgtEl>
                                          <p:spTgt spid="24"/>
                                        </p:tgtEl>
                                        <p:attrNameLst>
                                          <p:attrName>ppt_x</p:attrName>
                                          <p:attrName>ppt_y</p:attrName>
                                        </p:attrNameLst>
                                      </p:cBhvr>
                                      <p:rCtr x="6979" y="-15185"/>
                                    </p:animMotion>
                                  </p:childTnLst>
                                </p:cTn>
                              </p:par>
                              <p:par>
                                <p:cTn id="77" presetID="0" presetClass="path" presetSubtype="0" accel="50000" decel="50000" fill="hold" nodeType="withEffect">
                                  <p:stCondLst>
                                    <p:cond delay="0"/>
                                  </p:stCondLst>
                                  <p:childTnLst>
                                    <p:animMotion origin="layout" path="M 4.44444E-6 1.11022E-16 L 0.18507 -0.49012 " pathEditMode="relative" rAng="0" ptsTypes="AA">
                                      <p:cBhvr>
                                        <p:cTn id="78" dur="1000" fill="hold"/>
                                        <p:tgtEl>
                                          <p:spTgt spid="26"/>
                                        </p:tgtEl>
                                        <p:attrNameLst>
                                          <p:attrName>ppt_x</p:attrName>
                                          <p:attrName>ppt_y</p:attrName>
                                        </p:attrNameLst>
                                      </p:cBhvr>
                                      <p:rCtr x="9253" y="-24506"/>
                                    </p:animMotion>
                                  </p:childTnLst>
                                </p:cTn>
                              </p:par>
                              <p:par>
                                <p:cTn id="79" presetID="0" presetClass="path" presetSubtype="0" accel="50000" decel="50000" fill="hold" nodeType="withEffect">
                                  <p:stCondLst>
                                    <p:cond delay="0"/>
                                  </p:stCondLst>
                                  <p:childTnLst>
                                    <p:animMotion origin="layout" path="M -3.33333E-6 -2.59259E-6 L 0.03872 -0.65617 " pathEditMode="relative" rAng="0" ptsTypes="AA">
                                      <p:cBhvr>
                                        <p:cTn id="80" dur="1000" fill="hold"/>
                                        <p:tgtEl>
                                          <p:spTgt spid="28"/>
                                        </p:tgtEl>
                                        <p:attrNameLst>
                                          <p:attrName>ppt_x</p:attrName>
                                          <p:attrName>ppt_y</p:attrName>
                                        </p:attrNameLst>
                                      </p:cBhvr>
                                      <p:rCtr x="1927" y="-32809"/>
                                    </p:animMotion>
                                  </p:childTnLst>
                                </p:cTn>
                              </p:par>
                              <p:par>
                                <p:cTn id="81" presetID="0" presetClass="path" presetSubtype="0" accel="50000" decel="50000" fill="hold" nodeType="withEffect">
                                  <p:stCondLst>
                                    <p:cond delay="0"/>
                                  </p:stCondLst>
                                  <p:childTnLst>
                                    <p:animMotion origin="layout" path="M -1.66667E-6 4.44444E-6 L 0.09983 -0.19013 " pathEditMode="relative" rAng="0" ptsTypes="AA">
                                      <p:cBhvr>
                                        <p:cTn id="82" dur="1000" fill="hold"/>
                                        <p:tgtEl>
                                          <p:spTgt spid="29"/>
                                        </p:tgtEl>
                                        <p:attrNameLst>
                                          <p:attrName>ppt_x</p:attrName>
                                          <p:attrName>ppt_y</p:attrName>
                                        </p:attrNameLst>
                                      </p:cBhvr>
                                      <p:rCtr x="4983" y="-9506"/>
                                    </p:animMotion>
                                  </p:childTnLst>
                                </p:cTn>
                              </p:par>
                              <p:par>
                                <p:cTn id="83" presetID="0" presetClass="path" presetSubtype="0" accel="50000" decel="50000" fill="hold" nodeType="withEffect">
                                  <p:stCondLst>
                                    <p:cond delay="0"/>
                                  </p:stCondLst>
                                  <p:childTnLst>
                                    <p:animMotion origin="layout" path="M -1.38889E-6 3.82716E-6 L 0.02691 -0.66852 " pathEditMode="relative" rAng="0" ptsTypes="AA">
                                      <p:cBhvr>
                                        <p:cTn id="84" dur="1000" fill="hold"/>
                                        <p:tgtEl>
                                          <p:spTgt spid="32"/>
                                        </p:tgtEl>
                                        <p:attrNameLst>
                                          <p:attrName>ppt_x</p:attrName>
                                          <p:attrName>ppt_y</p:attrName>
                                        </p:attrNameLst>
                                      </p:cBhvr>
                                      <p:rCtr x="1337" y="-33426"/>
                                    </p:animMotion>
                                  </p:childTnLst>
                                </p:cTn>
                              </p:par>
                              <p:par>
                                <p:cTn id="85" presetID="0" presetClass="path" presetSubtype="0" accel="50000" decel="50000" fill="hold" nodeType="withEffect">
                                  <p:stCondLst>
                                    <p:cond delay="0"/>
                                  </p:stCondLst>
                                  <p:childTnLst>
                                    <p:animMotion origin="layout" path="M -2.5E-6 3.7037E-6 L 0.08038 -0.36142 " pathEditMode="relative" rAng="0" ptsTypes="AA">
                                      <p:cBhvr>
                                        <p:cTn id="86" dur="1000" fill="hold"/>
                                        <p:tgtEl>
                                          <p:spTgt spid="33"/>
                                        </p:tgtEl>
                                        <p:attrNameLst>
                                          <p:attrName>ppt_x</p:attrName>
                                          <p:attrName>ppt_y</p:attrName>
                                        </p:attrNameLst>
                                      </p:cBhvr>
                                      <p:rCtr x="4010" y="-18086"/>
                                    </p:animMotion>
                                  </p:childTnLst>
                                </p:cTn>
                              </p:par>
                              <p:par>
                                <p:cTn id="87" presetID="0" presetClass="path" presetSubtype="0" accel="50000" decel="50000" fill="hold" nodeType="withEffect">
                                  <p:stCondLst>
                                    <p:cond delay="0"/>
                                  </p:stCondLst>
                                  <p:childTnLst>
                                    <p:animMotion origin="layout" path="M -5.55556E-7 -4.32099E-6 L 0.02951 -0.16605 " pathEditMode="relative" rAng="0" ptsTypes="AA">
                                      <p:cBhvr>
                                        <p:cTn id="88" dur="1000" fill="hold"/>
                                        <p:tgtEl>
                                          <p:spTgt spid="35"/>
                                        </p:tgtEl>
                                        <p:attrNameLst>
                                          <p:attrName>ppt_x</p:attrName>
                                          <p:attrName>ppt_y</p:attrName>
                                        </p:attrNameLst>
                                      </p:cBhvr>
                                      <p:rCtr x="1476" y="-8302"/>
                                    </p:animMotion>
                                  </p:childTnLst>
                                </p:cTn>
                              </p:par>
                              <p:par>
                                <p:cTn id="89" presetID="0" presetClass="path" presetSubtype="0" accel="50000" decel="50000" fill="hold" nodeType="withEffect">
                                  <p:stCondLst>
                                    <p:cond delay="0"/>
                                  </p:stCondLst>
                                  <p:childTnLst>
                                    <p:animMotion origin="layout" path="M 5E-6 -4.93827E-6 L -0.06945 -0.25462 " pathEditMode="relative" rAng="0" ptsTypes="AA">
                                      <p:cBhvr>
                                        <p:cTn id="90" dur="1000" fill="hold"/>
                                        <p:tgtEl>
                                          <p:spTgt spid="36"/>
                                        </p:tgtEl>
                                        <p:attrNameLst>
                                          <p:attrName>ppt_x</p:attrName>
                                          <p:attrName>ppt_y</p:attrName>
                                        </p:attrNameLst>
                                      </p:cBhvr>
                                      <p:rCtr x="-3472" y="-12747"/>
                                    </p:animMotion>
                                  </p:childTnLst>
                                </p:cTn>
                              </p:par>
                              <p:par>
                                <p:cTn id="91" presetID="0" presetClass="path" presetSubtype="0" accel="50000" decel="50000" fill="hold" nodeType="withEffect">
                                  <p:stCondLst>
                                    <p:cond delay="0"/>
                                  </p:stCondLst>
                                  <p:childTnLst>
                                    <p:animMotion origin="layout" path="M 3.61111E-6 -1.7284E-6 L 0.08628 -0.55864 " pathEditMode="relative" rAng="0" ptsTypes="AA">
                                      <p:cBhvr>
                                        <p:cTn id="92" dur="1000" fill="hold"/>
                                        <p:tgtEl>
                                          <p:spTgt spid="40"/>
                                        </p:tgtEl>
                                        <p:attrNameLst>
                                          <p:attrName>ppt_x</p:attrName>
                                          <p:attrName>ppt_y</p:attrName>
                                        </p:attrNameLst>
                                      </p:cBhvr>
                                      <p:rCtr x="4306" y="-27932"/>
                                    </p:animMotion>
                                  </p:childTnLst>
                                </p:cTn>
                              </p:par>
                              <p:par>
                                <p:cTn id="93" presetID="0" presetClass="path" presetSubtype="0" accel="50000" decel="50000" fill="hold" nodeType="withEffect">
                                  <p:stCondLst>
                                    <p:cond delay="0"/>
                                  </p:stCondLst>
                                  <p:childTnLst>
                                    <p:animMotion origin="layout" path="M 3.61111E-6 -4.44444E-6 L 0.58211 -0.47469 " pathEditMode="relative" rAng="0" ptsTypes="AA">
                                      <p:cBhvr>
                                        <p:cTn id="94" dur="1000" fill="hold"/>
                                        <p:tgtEl>
                                          <p:spTgt spid="41"/>
                                        </p:tgtEl>
                                        <p:attrNameLst>
                                          <p:attrName>ppt_x</p:attrName>
                                          <p:attrName>ppt_y</p:attrName>
                                        </p:attrNameLst>
                                      </p:cBhvr>
                                      <p:rCtr x="29097" y="-23735"/>
                                    </p:animMotion>
                                  </p:childTnLst>
                                </p:cTn>
                              </p:par>
                              <p:par>
                                <p:cTn id="95" presetID="0" presetClass="path" presetSubtype="0" accel="50000" decel="50000" fill="hold" nodeType="withEffect">
                                  <p:stCondLst>
                                    <p:cond delay="0"/>
                                  </p:stCondLst>
                                  <p:childTnLst>
                                    <p:animMotion origin="layout" path="M -3.88889E-6 3.7037E-6 L -0.05885 -0.33951 " pathEditMode="relative" rAng="0" ptsTypes="AA">
                                      <p:cBhvr>
                                        <p:cTn id="96" dur="1000" fill="hold"/>
                                        <p:tgtEl>
                                          <p:spTgt spid="42"/>
                                        </p:tgtEl>
                                        <p:attrNameLst>
                                          <p:attrName>ppt_x</p:attrName>
                                          <p:attrName>ppt_y</p:attrName>
                                        </p:attrNameLst>
                                      </p:cBhvr>
                                      <p:rCtr x="-2951" y="-16975"/>
                                    </p:animMotion>
                                  </p:childTnLst>
                                </p:cTn>
                              </p:par>
                              <p:par>
                                <p:cTn id="97" presetID="0" presetClass="path" presetSubtype="0" accel="50000" decel="50000" fill="hold" nodeType="withEffect">
                                  <p:stCondLst>
                                    <p:cond delay="0"/>
                                  </p:stCondLst>
                                  <p:childTnLst>
                                    <p:animMotion origin="layout" path="M 0.03073 0.00247 L 0.07778 -0.07655 " pathEditMode="relative" rAng="0" ptsTypes="AA">
                                      <p:cBhvr>
                                        <p:cTn id="98" dur="1000" fill="hold"/>
                                        <p:tgtEl>
                                          <p:spTgt spid="4"/>
                                        </p:tgtEl>
                                        <p:attrNameLst>
                                          <p:attrName>ppt_x</p:attrName>
                                          <p:attrName>ppt_y</p:attrName>
                                        </p:attrNameLst>
                                      </p:cBhvr>
                                      <p:rCtr x="2344" y="-3951"/>
                                    </p:animMotion>
                                  </p:childTnLst>
                                </p:cTn>
                              </p:par>
                              <p:par>
                                <p:cTn id="99" presetID="42" presetClass="path" presetSubtype="0" accel="50000" decel="50000" fill="hold" nodeType="withEffect">
                                  <p:stCondLst>
                                    <p:cond delay="0"/>
                                  </p:stCondLst>
                                  <p:childTnLst>
                                    <p:animMotion origin="layout" path="M 8.33333E-7 -3.82716E-6 L 0.00225 -0.09537 " pathEditMode="relative" rAng="0" ptsTypes="AA">
                                      <p:cBhvr>
                                        <p:cTn id="100" dur="1000" fill="hold"/>
                                        <p:tgtEl>
                                          <p:spTgt spid="92"/>
                                        </p:tgtEl>
                                        <p:attrNameLst>
                                          <p:attrName>ppt_x</p:attrName>
                                          <p:attrName>ppt_y</p:attrName>
                                        </p:attrNameLst>
                                      </p:cBhvr>
                                      <p:rCtr x="-122" y="-5833"/>
                                    </p:animMotion>
                                  </p:childTnLst>
                                </p:cTn>
                              </p:par>
                              <p:par>
                                <p:cTn id="101" presetID="42" presetClass="path" presetSubtype="0" accel="50000" decel="50000" fill="hold" nodeType="withEffect">
                                  <p:stCondLst>
                                    <p:cond delay="0"/>
                                  </p:stCondLst>
                                  <p:childTnLst>
                                    <p:animMotion origin="layout" path="M -2.5E-6 -1.7284E-6 L 0.01197 -0.18827 " pathEditMode="relative" rAng="0" ptsTypes="AA">
                                      <p:cBhvr>
                                        <p:cTn id="102" dur="1000" fill="hold"/>
                                        <p:tgtEl>
                                          <p:spTgt spid="95"/>
                                        </p:tgtEl>
                                        <p:attrNameLst>
                                          <p:attrName>ppt_x</p:attrName>
                                          <p:attrName>ppt_y</p:attrName>
                                        </p:attrNameLst>
                                      </p:cBhvr>
                                      <p:rCtr x="260" y="-9414"/>
                                    </p:animMotion>
                                  </p:childTnLst>
                                </p:cTn>
                              </p:par>
                              <p:par>
                                <p:cTn id="103" presetID="42" presetClass="path" presetSubtype="0" accel="50000" decel="50000" fill="hold" nodeType="withEffect">
                                  <p:stCondLst>
                                    <p:cond delay="0"/>
                                  </p:stCondLst>
                                  <p:childTnLst>
                                    <p:animMotion origin="layout" path="M -3.61111E-6 2.71605E-6 L 0.29115 -0.1429 " pathEditMode="relative" rAng="0" ptsTypes="AA">
                                      <p:cBhvr>
                                        <p:cTn id="104" dur="1000" fill="hold"/>
                                        <p:tgtEl>
                                          <p:spTgt spid="60"/>
                                        </p:tgtEl>
                                        <p:attrNameLst>
                                          <p:attrName>ppt_x</p:attrName>
                                          <p:attrName>ppt_y</p:attrName>
                                        </p:attrNameLst>
                                      </p:cBhvr>
                                      <p:rCtr x="14392" y="-8426"/>
                                    </p:animMotion>
                                  </p:childTnLst>
                                </p:cTn>
                              </p:par>
                              <p:par>
                                <p:cTn id="105" presetID="42" presetClass="path" presetSubtype="0" accel="50000" decel="50000" fill="hold" nodeType="withEffect">
                                  <p:stCondLst>
                                    <p:cond delay="0"/>
                                  </p:stCondLst>
                                  <p:childTnLst>
                                    <p:animMotion origin="layout" path="M 2.22222E-6 6.17284E-7 L 0.0592 -0.38333 " pathEditMode="relative" rAng="0" ptsTypes="AA">
                                      <p:cBhvr>
                                        <p:cTn id="106" dur="1000" fill="hold"/>
                                        <p:tgtEl>
                                          <p:spTgt spid="61"/>
                                        </p:tgtEl>
                                        <p:attrNameLst>
                                          <p:attrName>ppt_x</p:attrName>
                                          <p:attrName>ppt_y</p:attrName>
                                        </p:attrNameLst>
                                      </p:cBhvr>
                                      <p:rCtr x="2951" y="-19167"/>
                                    </p:animMotion>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0.58211 -0.47469 L -0.0823 0.11698 " pathEditMode="relative" rAng="0" ptsTypes="AA">
                                      <p:cBhvr>
                                        <p:cTn id="118" dur="1000" fill="hold"/>
                                        <p:tgtEl>
                                          <p:spTgt spid="41"/>
                                        </p:tgtEl>
                                        <p:attrNameLst>
                                          <p:attrName>ppt_x</p:attrName>
                                          <p:attrName>ppt_y</p:attrName>
                                        </p:attrNameLst>
                                      </p:cBhvr>
                                      <p:rCtr x="-33229" y="29568"/>
                                    </p:animMotion>
                                  </p:childTnLst>
                                </p:cTn>
                              </p:par>
                              <p:par>
                                <p:cTn id="119" presetID="42" presetClass="path" presetSubtype="0" accel="50000" decel="50000" fill="hold" nodeType="withEffect">
                                  <p:stCondLst>
                                    <p:cond delay="0"/>
                                  </p:stCondLst>
                                  <p:childTnLst>
                                    <p:animMotion origin="layout" path="M -0.03663 -0.32839 L 2.22222E-6 0.25 " pathEditMode="relative" rAng="0" ptsTypes="AA">
                                      <p:cBhvr>
                                        <p:cTn id="120" dur="1000" fill="hold"/>
                                        <p:tgtEl>
                                          <p:spTgt spid="14"/>
                                        </p:tgtEl>
                                        <p:attrNameLst>
                                          <p:attrName>ppt_x</p:attrName>
                                          <p:attrName>ppt_y</p:attrName>
                                        </p:attrNameLst>
                                      </p:cBhvr>
                                      <p:rCtr x="1667" y="28920"/>
                                    </p:animMotion>
                                  </p:childTnLst>
                                </p:cTn>
                              </p:par>
                              <p:par>
                                <p:cTn id="121" presetID="42" presetClass="path" presetSubtype="0" accel="50000" decel="50000" fill="hold" nodeType="withEffect">
                                  <p:stCondLst>
                                    <p:cond delay="0"/>
                                  </p:stCondLst>
                                  <p:childTnLst>
                                    <p:animMotion origin="layout" path="M 2.22222E-6 -3.95062E-6 L 0.43628 0.3213 " pathEditMode="relative" rAng="0" ptsTypes="AA">
                                      <p:cBhvr>
                                        <p:cTn id="122" dur="1000" fill="hold"/>
                                        <p:tgtEl>
                                          <p:spTgt spid="6"/>
                                        </p:tgtEl>
                                        <p:attrNameLst>
                                          <p:attrName>ppt_x</p:attrName>
                                          <p:attrName>ppt_y</p:attrName>
                                        </p:attrNameLst>
                                      </p:cBhvr>
                                      <p:rCtr x="21806" y="16049"/>
                                    </p:animMotion>
                                  </p:childTnLst>
                                </p:cTn>
                              </p:par>
                              <p:par>
                                <p:cTn id="123" presetID="42" presetClass="path" presetSubtype="0" accel="50000" decel="50000" fill="hold" nodeType="withEffect">
                                  <p:stCondLst>
                                    <p:cond delay="0"/>
                                  </p:stCondLst>
                                  <p:childTnLst>
                                    <p:animMotion origin="layout" path="M 0.08993 -0.32933 L -0.07882 0.23765 " pathEditMode="relative" rAng="0" ptsTypes="AA">
                                      <p:cBhvr>
                                        <p:cTn id="124" dur="1000" fill="hold"/>
                                        <p:tgtEl>
                                          <p:spTgt spid="19"/>
                                        </p:tgtEl>
                                        <p:attrNameLst>
                                          <p:attrName>ppt_x</p:attrName>
                                          <p:attrName>ppt_y</p:attrName>
                                        </p:attrNameLst>
                                      </p:cBhvr>
                                      <p:rCtr x="-8438" y="28333"/>
                                    </p:animMotion>
                                  </p:childTnLst>
                                </p:cTn>
                              </p:par>
                              <p:par>
                                <p:cTn id="125" presetID="42" presetClass="path" presetSubtype="0" accel="50000" decel="50000" fill="hold" nodeType="withEffect">
                                  <p:stCondLst>
                                    <p:cond delay="0"/>
                                  </p:stCondLst>
                                  <p:childTnLst>
                                    <p:animMotion origin="layout" path="M 0.08038 -0.36142 L -0.15989 0.20524 " pathEditMode="relative" rAng="0" ptsTypes="AA">
                                      <p:cBhvr>
                                        <p:cTn id="126" dur="1000" fill="hold"/>
                                        <p:tgtEl>
                                          <p:spTgt spid="33"/>
                                        </p:tgtEl>
                                        <p:attrNameLst>
                                          <p:attrName>ppt_x</p:attrName>
                                          <p:attrName>ppt_y</p:attrName>
                                        </p:attrNameLst>
                                      </p:cBhvr>
                                      <p:rCtr x="-12014" y="28333"/>
                                    </p:animMotion>
                                  </p:childTnLst>
                                </p:cTn>
                              </p:par>
                              <p:par>
                                <p:cTn id="127" presetID="42" presetClass="path" presetSubtype="0" accel="50000" decel="50000" fill="hold" nodeType="withEffect">
                                  <p:stCondLst>
                                    <p:cond delay="0"/>
                                  </p:stCondLst>
                                  <p:childTnLst>
                                    <p:animMotion origin="layout" path="M 0.02951 -0.16605 L -0.47413 0.39692 " pathEditMode="relative" rAng="0" ptsTypes="AA">
                                      <p:cBhvr>
                                        <p:cTn id="128" dur="1000" fill="hold"/>
                                        <p:tgtEl>
                                          <p:spTgt spid="35"/>
                                        </p:tgtEl>
                                        <p:attrNameLst>
                                          <p:attrName>ppt_x</p:attrName>
                                          <p:attrName>ppt_y</p:attrName>
                                        </p:attrNameLst>
                                      </p:cBhvr>
                                      <p:rCtr x="-25191" y="28148"/>
                                    </p:animMotion>
                                  </p:childTnLst>
                                </p:cTn>
                              </p:par>
                              <p:par>
                                <p:cTn id="129" presetID="42" presetClass="path" presetSubtype="0" accel="50000" decel="50000" fill="hold" nodeType="withEffect">
                                  <p:stCondLst>
                                    <p:cond delay="0"/>
                                  </p:stCondLst>
                                  <p:childTnLst>
                                    <p:animMotion origin="layout" path="M -0.06945 -0.25462 L -0.66893 0.4179 " pathEditMode="relative" rAng="0" ptsTypes="AA">
                                      <p:cBhvr>
                                        <p:cTn id="130" dur="1000" fill="hold"/>
                                        <p:tgtEl>
                                          <p:spTgt spid="36"/>
                                        </p:tgtEl>
                                        <p:attrNameLst>
                                          <p:attrName>ppt_x</p:attrName>
                                          <p:attrName>ppt_y</p:attrName>
                                        </p:attrNameLst>
                                      </p:cBhvr>
                                      <p:rCtr x="-31337" y="33241"/>
                                    </p:animMotion>
                                  </p:childTnLst>
                                </p:cTn>
                              </p:par>
                              <p:par>
                                <p:cTn id="131" presetID="42" presetClass="path" presetSubtype="0" accel="50000" decel="50000" fill="hold" nodeType="withEffect">
                                  <p:stCondLst>
                                    <p:cond delay="0"/>
                                  </p:stCondLst>
                                  <p:childTnLst>
                                    <p:animMotion origin="layout" path="M -0.0592 -0.39753 L -0.8552 0.1287 " pathEditMode="relative" rAng="0" ptsTypes="AA">
                                      <p:cBhvr>
                                        <p:cTn id="132" dur="1000" fill="hold"/>
                                        <p:tgtEl>
                                          <p:spTgt spid="42"/>
                                        </p:tgtEl>
                                        <p:attrNameLst>
                                          <p:attrName>ppt_x</p:attrName>
                                          <p:attrName>ppt_y</p:attrName>
                                        </p:attrNameLst>
                                      </p:cBhvr>
                                      <p:rCtr x="-39809" y="26296"/>
                                    </p:animMotion>
                                  </p:childTnLst>
                                </p:cTn>
                              </p:par>
                              <p:par>
                                <p:cTn id="133" presetID="42" presetClass="path" presetSubtype="0" accel="50000" decel="50000" fill="hold" nodeType="withEffect">
                                  <p:stCondLst>
                                    <p:cond delay="0"/>
                                  </p:stCondLst>
                                  <p:childTnLst>
                                    <p:animMotion origin="layout" path="M 0.08264 -0.40061 L -0.34879 0.00186 " pathEditMode="relative" rAng="0" ptsTypes="AA">
                                      <p:cBhvr>
                                        <p:cTn id="134" dur="1000" fill="hold"/>
                                        <p:tgtEl>
                                          <p:spTgt spid="7"/>
                                        </p:tgtEl>
                                        <p:attrNameLst>
                                          <p:attrName>ppt_x</p:attrName>
                                          <p:attrName>ppt_y</p:attrName>
                                        </p:attrNameLst>
                                      </p:cBhvr>
                                      <p:rCtr x="-21580" y="20123"/>
                                    </p:animMotion>
                                  </p:childTnLst>
                                </p:cTn>
                              </p:par>
                              <p:par>
                                <p:cTn id="135" presetID="42" presetClass="path" presetSubtype="0" accel="50000" decel="50000" fill="hold" nodeType="withEffect">
                                  <p:stCondLst>
                                    <p:cond delay="0"/>
                                  </p:stCondLst>
                                  <p:childTnLst>
                                    <p:animMotion origin="layout" path="M 3.05556E-6 -4.32099E-6 L 0.20746 0.54877 " pathEditMode="relative" rAng="0" ptsTypes="AA">
                                      <p:cBhvr>
                                        <p:cTn id="136" dur="1000" fill="hold"/>
                                        <p:tgtEl>
                                          <p:spTgt spid="44"/>
                                        </p:tgtEl>
                                        <p:attrNameLst>
                                          <p:attrName>ppt_x</p:attrName>
                                          <p:attrName>ppt_y</p:attrName>
                                        </p:attrNameLst>
                                      </p:cBhvr>
                                      <p:rCtr x="10365" y="27438"/>
                                    </p:animMotion>
                                  </p:childTnLst>
                                </p:cTn>
                              </p:par>
                              <p:par>
                                <p:cTn id="137" presetID="42" presetClass="path" presetSubtype="0" accel="50000" decel="50000" fill="hold" nodeType="withEffect">
                                  <p:stCondLst>
                                    <p:cond delay="0"/>
                                  </p:stCondLst>
                                  <p:childTnLst>
                                    <p:animMotion origin="layout" path="M 0.07778 -0.07655 L -0.67639 0.37932 " pathEditMode="relative" rAng="0" ptsTypes="AA">
                                      <p:cBhvr>
                                        <p:cTn id="138" dur="1000" fill="hold"/>
                                        <p:tgtEl>
                                          <p:spTgt spid="4"/>
                                        </p:tgtEl>
                                        <p:attrNameLst>
                                          <p:attrName>ppt_x</p:attrName>
                                          <p:attrName>ppt_y</p:attrName>
                                        </p:attrNameLst>
                                      </p:cBhvr>
                                      <p:rCtr x="-37708" y="22778"/>
                                    </p:animMotion>
                                  </p:childTnLst>
                                </p:cTn>
                              </p:par>
                              <p:par>
                                <p:cTn id="139" presetID="42" presetClass="path" presetSubtype="0" accel="50000" decel="50000" fill="hold" nodeType="withEffect">
                                  <p:stCondLst>
                                    <p:cond delay="0"/>
                                  </p:stCondLst>
                                  <p:childTnLst>
                                    <p:animMotion origin="layout" path="M 0.02691 -0.66852 L 0.01632 -0.06297 " pathEditMode="relative" rAng="0" ptsTypes="AA">
                                      <p:cBhvr>
                                        <p:cTn id="140" dur="1000" fill="hold"/>
                                        <p:tgtEl>
                                          <p:spTgt spid="32"/>
                                        </p:tgtEl>
                                        <p:attrNameLst>
                                          <p:attrName>ppt_x</p:attrName>
                                          <p:attrName>ppt_y</p:attrName>
                                        </p:attrNameLst>
                                      </p:cBhvr>
                                      <p:rCtr x="-538" y="30278"/>
                                    </p:animMotion>
                                  </p:childTnLst>
                                </p:cTn>
                              </p:par>
                              <p:par>
                                <p:cTn id="141" presetID="42" presetClass="path" presetSubtype="0" accel="50000" decel="50000" fill="hold" nodeType="withEffect">
                                  <p:stCondLst>
                                    <p:cond delay="0"/>
                                  </p:stCondLst>
                                  <p:childTnLst>
                                    <p:animMotion origin="layout" path="M 0.18507 -0.49012 L 0.13437 -0.07315 " pathEditMode="relative" rAng="0" ptsTypes="AA">
                                      <p:cBhvr>
                                        <p:cTn id="142" dur="1000" fill="hold"/>
                                        <p:tgtEl>
                                          <p:spTgt spid="26"/>
                                        </p:tgtEl>
                                        <p:attrNameLst>
                                          <p:attrName>ppt_x</p:attrName>
                                          <p:attrName>ppt_y</p:attrName>
                                        </p:attrNameLst>
                                      </p:cBhvr>
                                      <p:rCtr x="-2535" y="20833"/>
                                    </p:animMotion>
                                  </p:childTnLst>
                                </p:cTn>
                              </p:par>
                              <p:par>
                                <p:cTn id="143" presetID="42" presetClass="path" presetSubtype="0" accel="50000" decel="50000" fill="hold" nodeType="withEffect">
                                  <p:stCondLst>
                                    <p:cond delay="0"/>
                                  </p:stCondLst>
                                  <p:childTnLst>
                                    <p:animMotion origin="layout" path="M 0.13959 -0.30371 L -0.07569 0.09043 " pathEditMode="relative" rAng="0" ptsTypes="AA">
                                      <p:cBhvr>
                                        <p:cTn id="144" dur="1000" fill="hold"/>
                                        <p:tgtEl>
                                          <p:spTgt spid="24"/>
                                        </p:tgtEl>
                                        <p:attrNameLst>
                                          <p:attrName>ppt_x</p:attrName>
                                          <p:attrName>ppt_y</p:attrName>
                                        </p:attrNameLst>
                                      </p:cBhvr>
                                      <p:rCtr x="-10764" y="19691"/>
                                    </p:animMotion>
                                  </p:childTnLst>
                                </p:cTn>
                              </p:par>
                              <p:par>
                                <p:cTn id="145" presetID="42" presetClass="path" presetSubtype="0" accel="50000" decel="50000" fill="hold" nodeType="withEffect">
                                  <p:stCondLst>
                                    <p:cond delay="0"/>
                                  </p:stCondLst>
                                  <p:childTnLst>
                                    <p:animMotion origin="layout" path="M -0.01892 -0.63457 L -0.29028 -0.18858 " pathEditMode="relative" rAng="0" ptsTypes="AA">
                                      <p:cBhvr>
                                        <p:cTn id="146" dur="1000" fill="hold"/>
                                        <p:tgtEl>
                                          <p:spTgt spid="8"/>
                                        </p:tgtEl>
                                        <p:attrNameLst>
                                          <p:attrName>ppt_x</p:attrName>
                                          <p:attrName>ppt_y</p:attrName>
                                        </p:attrNameLst>
                                      </p:cBhvr>
                                      <p:rCtr x="-13576" y="22284"/>
                                    </p:animMotion>
                                  </p:childTnLst>
                                </p:cTn>
                              </p:par>
                              <p:par>
                                <p:cTn id="147" presetID="42" presetClass="path" presetSubtype="0" accel="50000" decel="50000" fill="hold" nodeType="withEffect">
                                  <p:stCondLst>
                                    <p:cond delay="0"/>
                                  </p:stCondLst>
                                  <p:childTnLst>
                                    <p:animMotion origin="layout" path="M -2.77778E-7 3.33333E-6 L -0.29514 0.33858 " pathEditMode="relative" rAng="0" ptsTypes="AA">
                                      <p:cBhvr>
                                        <p:cTn id="148" dur="1000" fill="hold"/>
                                        <p:tgtEl>
                                          <p:spTgt spid="43"/>
                                        </p:tgtEl>
                                        <p:attrNameLst>
                                          <p:attrName>ppt_x</p:attrName>
                                          <p:attrName>ppt_y</p:attrName>
                                        </p:attrNameLst>
                                      </p:cBhvr>
                                      <p:rCtr x="-14757" y="16914"/>
                                    </p:animMotion>
                                  </p:childTnLst>
                                </p:cTn>
                              </p:par>
                              <p:par>
                                <p:cTn id="149" presetID="42" presetClass="path" presetSubtype="0" accel="50000" decel="50000" fill="hold" nodeType="withEffect">
                                  <p:stCondLst>
                                    <p:cond delay="0"/>
                                  </p:stCondLst>
                                  <p:childTnLst>
                                    <p:animMotion origin="layout" path="M 0.08628 -0.55864 L -0.58802 -0.13704 " pathEditMode="relative" rAng="0" ptsTypes="AA">
                                      <p:cBhvr>
                                        <p:cTn id="150" dur="1000" fill="hold"/>
                                        <p:tgtEl>
                                          <p:spTgt spid="40"/>
                                        </p:tgtEl>
                                        <p:attrNameLst>
                                          <p:attrName>ppt_x</p:attrName>
                                          <p:attrName>ppt_y</p:attrName>
                                        </p:attrNameLst>
                                      </p:cBhvr>
                                      <p:rCtr x="-33715" y="21080"/>
                                    </p:animMotion>
                                  </p:childTnLst>
                                </p:cTn>
                              </p:par>
                              <p:par>
                                <p:cTn id="151" presetID="42" presetClass="path" presetSubtype="0" accel="50000" decel="50000" fill="hold" nodeType="withEffect">
                                  <p:stCondLst>
                                    <p:cond delay="0"/>
                                  </p:stCondLst>
                                  <p:childTnLst>
                                    <p:animMotion origin="layout" path="M 0.02656 -0.3608 L -0.34983 -0.09722 " pathEditMode="relative" rAng="0" ptsTypes="AA">
                                      <p:cBhvr>
                                        <p:cTn id="152" dur="1000" fill="hold"/>
                                        <p:tgtEl>
                                          <p:spTgt spid="10"/>
                                        </p:tgtEl>
                                        <p:attrNameLst>
                                          <p:attrName>ppt_x</p:attrName>
                                          <p:attrName>ppt_y</p:attrName>
                                        </p:attrNameLst>
                                      </p:cBhvr>
                                      <p:rCtr x="-18819" y="13179"/>
                                    </p:animMotion>
                                  </p:childTnLst>
                                </p:cTn>
                              </p:par>
                              <p:par>
                                <p:cTn id="153" presetID="42" presetClass="path" presetSubtype="0" accel="50000" decel="50000" fill="hold" nodeType="withEffect">
                                  <p:stCondLst>
                                    <p:cond delay="0"/>
                                  </p:stCondLst>
                                  <p:childTnLst>
                                    <p:animMotion origin="layout" path="M -4.72222E-6 -4.69136E-6 L 0.23178 0.62686 " pathEditMode="relative" rAng="0" ptsTypes="AA">
                                      <p:cBhvr>
                                        <p:cTn id="154" dur="1000" fill="hold"/>
                                        <p:tgtEl>
                                          <p:spTgt spid="17"/>
                                        </p:tgtEl>
                                        <p:attrNameLst>
                                          <p:attrName>ppt_x</p:attrName>
                                          <p:attrName>ppt_y</p:attrName>
                                        </p:attrNameLst>
                                      </p:cBhvr>
                                      <p:rCtr x="11580" y="31327"/>
                                    </p:animMotion>
                                  </p:childTnLst>
                                </p:cTn>
                              </p:par>
                              <p:par>
                                <p:cTn id="155" presetID="42" presetClass="path" presetSubtype="0" accel="50000" decel="50000" fill="hold" nodeType="withEffect">
                                  <p:stCondLst>
                                    <p:cond delay="0"/>
                                  </p:stCondLst>
                                  <p:childTnLst>
                                    <p:animMotion origin="layout" path="M 0.09983 -0.19013 L 0.12917 0.40123 " pathEditMode="relative" rAng="0" ptsTypes="AA">
                                      <p:cBhvr>
                                        <p:cTn id="156" dur="1000" fill="hold"/>
                                        <p:tgtEl>
                                          <p:spTgt spid="29"/>
                                        </p:tgtEl>
                                        <p:attrNameLst>
                                          <p:attrName>ppt_x</p:attrName>
                                          <p:attrName>ppt_y</p:attrName>
                                        </p:attrNameLst>
                                      </p:cBhvr>
                                      <p:rCtr x="1458" y="29568"/>
                                    </p:animMotion>
                                  </p:childTnLst>
                                </p:cTn>
                              </p:par>
                              <p:par>
                                <p:cTn id="157" presetID="42" presetClass="path" presetSubtype="0" accel="50000" decel="50000" fill="hold" nodeType="withEffect">
                                  <p:stCondLst>
                                    <p:cond delay="0"/>
                                  </p:stCondLst>
                                  <p:childTnLst>
                                    <p:animMotion origin="layout" path="M -0.46823 -0.46636 L -0.19566 0.06605 " pathEditMode="relative" rAng="0" ptsTypes="AA">
                                      <p:cBhvr>
                                        <p:cTn id="158" dur="1000" fill="hold"/>
                                        <p:tgtEl>
                                          <p:spTgt spid="16"/>
                                        </p:tgtEl>
                                        <p:attrNameLst>
                                          <p:attrName>ppt_x</p:attrName>
                                          <p:attrName>ppt_y</p:attrName>
                                        </p:attrNameLst>
                                      </p:cBhvr>
                                      <p:rCtr x="13628" y="26605"/>
                                    </p:animMotion>
                                  </p:childTnLst>
                                </p:cTn>
                              </p:par>
                              <p:par>
                                <p:cTn id="159" presetID="42" presetClass="path" presetSubtype="0" accel="50000" decel="50000" fill="hold" nodeType="withEffect">
                                  <p:stCondLst>
                                    <p:cond delay="0"/>
                                  </p:stCondLst>
                                  <p:childTnLst>
                                    <p:animMotion origin="layout" path="M 0.03872 -0.65617 L -0.10677 -0.26821 " pathEditMode="relative" rAng="0" ptsTypes="AA">
                                      <p:cBhvr>
                                        <p:cTn id="160" dur="1000" fill="hold"/>
                                        <p:tgtEl>
                                          <p:spTgt spid="28"/>
                                        </p:tgtEl>
                                        <p:attrNameLst>
                                          <p:attrName>ppt_x</p:attrName>
                                          <p:attrName>ppt_y</p:attrName>
                                        </p:attrNameLst>
                                      </p:cBhvr>
                                      <p:rCtr x="-7274" y="19383"/>
                                    </p:animMotion>
                                  </p:childTnLst>
                                </p:cTn>
                              </p:par>
                              <p:par>
                                <p:cTn id="161" presetID="42" presetClass="path" presetSubtype="0" accel="50000" decel="50000" fill="hold" nodeType="withEffect">
                                  <p:stCondLst>
                                    <p:cond delay="0"/>
                                  </p:stCondLst>
                                  <p:childTnLst>
                                    <p:animMotion origin="layout" path="M 0.06216 -0.57284 L -0.30955 -0.24259 " pathEditMode="relative" rAng="0" ptsTypes="AA">
                                      <p:cBhvr>
                                        <p:cTn id="162" dur="1000" fill="hold"/>
                                        <p:tgtEl>
                                          <p:spTgt spid="18"/>
                                        </p:tgtEl>
                                        <p:attrNameLst>
                                          <p:attrName>ppt_x</p:attrName>
                                          <p:attrName>ppt_y</p:attrName>
                                        </p:attrNameLst>
                                      </p:cBhvr>
                                      <p:rCtr x="-18594" y="16512"/>
                                    </p:animMotion>
                                  </p:childTnLst>
                                </p:cTn>
                              </p:par>
                              <p:par>
                                <p:cTn id="163" presetID="42" presetClass="path" presetSubtype="0" accel="50000" decel="50000" fill="hold" nodeType="withEffect">
                                  <p:stCondLst>
                                    <p:cond delay="0"/>
                                  </p:stCondLst>
                                  <p:childTnLst>
                                    <p:animMotion origin="layout" path="M 0.00226 -0.09537 L 0.25295 0.30186 " pathEditMode="relative" rAng="0" ptsTypes="AA">
                                      <p:cBhvr>
                                        <p:cTn id="164" dur="1000" fill="hold"/>
                                        <p:tgtEl>
                                          <p:spTgt spid="92"/>
                                        </p:tgtEl>
                                        <p:attrNameLst>
                                          <p:attrName>ppt_x</p:attrName>
                                          <p:attrName>ppt_y</p:attrName>
                                        </p:attrNameLst>
                                      </p:cBhvr>
                                      <p:rCtr x="12535" y="19846"/>
                                    </p:animMotion>
                                  </p:childTnLst>
                                </p:cTn>
                              </p:par>
                              <p:par>
                                <p:cTn id="165" presetID="42" presetClass="path" presetSubtype="0" accel="50000" decel="50000" fill="hold" nodeType="withEffect">
                                  <p:stCondLst>
                                    <p:cond delay="0"/>
                                  </p:stCondLst>
                                  <p:childTnLst>
                                    <p:animMotion origin="layout" path="M 0.01198 -0.18827 L -0.33107 0.15679 " pathEditMode="relative" rAng="0" ptsTypes="AA">
                                      <p:cBhvr>
                                        <p:cTn id="166" dur="1000" fill="hold"/>
                                        <p:tgtEl>
                                          <p:spTgt spid="95"/>
                                        </p:tgtEl>
                                        <p:attrNameLst>
                                          <p:attrName>ppt_x</p:attrName>
                                          <p:attrName>ppt_y</p:attrName>
                                        </p:attrNameLst>
                                      </p:cBhvr>
                                      <p:rCtr x="-17153" y="17253"/>
                                    </p:animMotion>
                                  </p:childTnLst>
                                </p:cTn>
                              </p:par>
                              <p:par>
                                <p:cTn id="167" presetID="42" presetClass="path" presetSubtype="0" accel="50000" decel="50000" fill="hold" nodeType="withEffect">
                                  <p:stCondLst>
                                    <p:cond delay="0"/>
                                  </p:stCondLst>
                                  <p:childTnLst>
                                    <p:animMotion origin="layout" path="M 0.0592 -0.38333 L 0.81285 0.2321 " pathEditMode="relative" rAng="0" ptsTypes="AA">
                                      <p:cBhvr>
                                        <p:cTn id="168" dur="1000" fill="hold"/>
                                        <p:tgtEl>
                                          <p:spTgt spid="61"/>
                                        </p:tgtEl>
                                        <p:attrNameLst>
                                          <p:attrName>ppt_x</p:attrName>
                                          <p:attrName>ppt_y</p:attrName>
                                        </p:attrNameLst>
                                      </p:cBhvr>
                                      <p:rCtr x="37674" y="30772"/>
                                    </p:animMotion>
                                  </p:childTnLst>
                                </p:cTn>
                              </p:par>
                              <p:par>
                                <p:cTn id="169" presetID="42" presetClass="path" presetSubtype="0" accel="50000" decel="50000" fill="hold" nodeType="withEffect">
                                  <p:stCondLst>
                                    <p:cond delay="0"/>
                                  </p:stCondLst>
                                  <p:childTnLst>
                                    <p:animMotion origin="layout" path="M 0.29115 -0.1429 L 0.2967 0.41913 " pathEditMode="relative" rAng="0" ptsTypes="AA">
                                      <p:cBhvr>
                                        <p:cTn id="170" dur="1000" fill="hold"/>
                                        <p:tgtEl>
                                          <p:spTgt spid="60"/>
                                        </p:tgtEl>
                                        <p:attrNameLst>
                                          <p:attrName>ppt_x</p:attrName>
                                          <p:attrName>ppt_y</p:attrName>
                                        </p:attrNameLst>
                                      </p:cBhvr>
                                      <p:rCtr x="278" y="26265"/>
                                    </p:animMotion>
                                  </p:childTnLst>
                                </p:cTn>
                              </p:par>
                              <p:par>
                                <p:cTn id="171" presetID="42" presetClass="path" presetSubtype="0" accel="50000" decel="50000" fill="hold" nodeType="withEffect">
                                  <p:stCondLst>
                                    <p:cond delay="0"/>
                                  </p:stCondLst>
                                  <p:childTnLst>
                                    <p:animMotion origin="layout" path="M -2.5E-6 2.34568E-6 L -0.15468 0.51697 " pathEditMode="relative" rAng="0" ptsTypes="AA">
                                      <p:cBhvr>
                                        <p:cTn id="172" dur="1000" fill="hold"/>
                                        <p:tgtEl>
                                          <p:spTgt spid="62"/>
                                        </p:tgtEl>
                                        <p:attrNameLst>
                                          <p:attrName>ppt_x</p:attrName>
                                          <p:attrName>ppt_y</p:attrName>
                                        </p:attrNameLst>
                                      </p:cBhvr>
                                      <p:rCtr x="-7743" y="25833"/>
                                    </p:animMotion>
                                  </p:childTnLst>
                                </p:cTn>
                              </p:par>
                            </p:childTnLst>
                          </p:cTn>
                        </p:par>
                        <p:par>
                          <p:cTn id="173" fill="hold">
                            <p:stCondLst>
                              <p:cond delay="1000"/>
                            </p:stCondLst>
                            <p:childTnLst>
                              <p:par>
                                <p:cTn id="174" presetID="1" presetClass="entr" presetSubtype="0" fill="hold" grpId="0" nodeType="afterEffect">
                                  <p:stCondLst>
                                    <p:cond delay="0"/>
                                  </p:stCondLst>
                                  <p:childTnLst>
                                    <p:set>
                                      <p:cBhvr>
                                        <p:cTn id="17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997" y="1942187"/>
            <a:ext cx="307144" cy="357351"/>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997" y="2353345"/>
            <a:ext cx="274320" cy="114300"/>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544" y="1914462"/>
            <a:ext cx="315417" cy="314015"/>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3315" y="2276542"/>
            <a:ext cx="611877" cy="196263"/>
          </a:xfrm>
          <a:prstGeom prst="rect">
            <a:avLst/>
          </a:prstGeom>
        </p:spPr>
      </p:pic>
      <p:grpSp>
        <p:nvGrpSpPr>
          <p:cNvPr id="20" name="Group 19"/>
          <p:cNvGrpSpPr/>
          <p:nvPr/>
        </p:nvGrpSpPr>
        <p:grpSpPr>
          <a:xfrm>
            <a:off x="213548" y="1123165"/>
            <a:ext cx="5630203" cy="2392058"/>
            <a:chOff x="213548" y="1211653"/>
            <a:chExt cx="5630203" cy="2392058"/>
          </a:xfrm>
        </p:grpSpPr>
        <p:sp>
          <p:nvSpPr>
            <p:cNvPr id="38" name="Text Placeholder 1"/>
            <p:cNvSpPr txBox="1">
              <a:spLocks/>
            </p:cNvSpPr>
            <p:nvPr/>
          </p:nvSpPr>
          <p:spPr>
            <a:xfrm>
              <a:off x="213548" y="1434591"/>
              <a:ext cx="5630203" cy="2169120"/>
            </a:xfrm>
            <a:prstGeom prst="rect">
              <a:avLst/>
            </a:prstGeom>
            <a:solidFill>
              <a:schemeClr val="bg1">
                <a:lumMod val="85000"/>
                <a:alpha val="3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32" name="Straight Arrow Connector 31"/>
            <p:cNvCxnSpPr/>
            <p:nvPr/>
          </p:nvCxnSpPr>
          <p:spPr>
            <a:xfrm flipV="1">
              <a:off x="213548" y="1408391"/>
              <a:ext cx="5630203" cy="0"/>
            </a:xfrm>
            <a:prstGeom prst="straightConnector1">
              <a:avLst/>
            </a:prstGeom>
            <a:ln w="6350">
              <a:solidFill>
                <a:schemeClr val="accent1"/>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273231" y="1211653"/>
              <a:ext cx="1599000" cy="198437"/>
            </a:xfrm>
            <a:prstGeom prst="rect">
              <a:avLst/>
            </a:prstGeom>
            <a:ln>
              <a:noFill/>
            </a:ln>
          </p:spPr>
          <p:txBody>
            <a:bodyPr wrap="none" lIns="45643" tIns="22821" rIns="45643" bIns="22821" rtlCol="0">
              <a:spAutoFit/>
            </a:bodyPr>
            <a:lstStyle/>
            <a:p>
              <a:pPr>
                <a:lnSpc>
                  <a:spcPct val="90000"/>
                </a:lnSpc>
              </a:pPr>
              <a:r>
                <a:rPr lang="en-US" sz="1100" dirty="0" smtClean="0">
                  <a:solidFill>
                    <a:schemeClr val="accent1"/>
                  </a:solidFill>
                  <a:latin typeface="Arial"/>
                  <a:cs typeface="Arial"/>
                </a:rPr>
                <a:t>Continuous Deployment</a:t>
              </a:r>
            </a:p>
          </p:txBody>
        </p:sp>
      </p:grpSp>
      <p:grpSp>
        <p:nvGrpSpPr>
          <p:cNvPr id="16" name="Group 15"/>
          <p:cNvGrpSpPr/>
          <p:nvPr/>
        </p:nvGrpSpPr>
        <p:grpSpPr>
          <a:xfrm>
            <a:off x="213547" y="1495706"/>
            <a:ext cx="4541301" cy="2019517"/>
            <a:chOff x="213548" y="1584194"/>
            <a:chExt cx="4442840" cy="2019517"/>
          </a:xfrm>
        </p:grpSpPr>
        <p:sp>
          <p:nvSpPr>
            <p:cNvPr id="34" name="Text Placeholder 1"/>
            <p:cNvSpPr txBox="1">
              <a:spLocks/>
            </p:cNvSpPr>
            <p:nvPr/>
          </p:nvSpPr>
          <p:spPr>
            <a:xfrm>
              <a:off x="213548" y="1814889"/>
              <a:ext cx="4442840" cy="1788822"/>
            </a:xfrm>
            <a:prstGeom prst="rect">
              <a:avLst/>
            </a:prstGeom>
            <a:solidFill>
              <a:schemeClr val="bg1">
                <a:lumMod val="85000"/>
                <a:alpha val="3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4" name="Straight Arrow Connector 3"/>
            <p:cNvCxnSpPr/>
            <p:nvPr/>
          </p:nvCxnSpPr>
          <p:spPr>
            <a:xfrm flipV="1">
              <a:off x="213548" y="1797274"/>
              <a:ext cx="4442840" cy="0"/>
            </a:xfrm>
            <a:prstGeom prst="straightConnector1">
              <a:avLst/>
            </a:prstGeom>
            <a:ln w="6350">
              <a:solidFill>
                <a:schemeClr val="accent1"/>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679550" y="1584194"/>
              <a:ext cx="1510836" cy="198437"/>
            </a:xfrm>
            <a:prstGeom prst="rect">
              <a:avLst/>
            </a:prstGeom>
            <a:ln>
              <a:noFill/>
            </a:ln>
          </p:spPr>
          <p:txBody>
            <a:bodyPr wrap="none" lIns="45643" tIns="22821" rIns="45643" bIns="22821" rtlCol="0">
              <a:spAutoFit/>
            </a:bodyPr>
            <a:lstStyle/>
            <a:p>
              <a:pPr>
                <a:lnSpc>
                  <a:spcPct val="90000"/>
                </a:lnSpc>
              </a:pPr>
              <a:r>
                <a:rPr lang="en-US" sz="1100" smtClean="0">
                  <a:solidFill>
                    <a:schemeClr val="accent1"/>
                  </a:solidFill>
                  <a:latin typeface="Arial"/>
                  <a:cs typeface="Arial"/>
                </a:rPr>
                <a:t>Continuous </a:t>
              </a:r>
              <a:r>
                <a:rPr lang="en-US" sz="1100" dirty="0" smtClean="0">
                  <a:solidFill>
                    <a:schemeClr val="accent1"/>
                  </a:solidFill>
                  <a:latin typeface="Arial"/>
                  <a:cs typeface="Arial"/>
                </a:rPr>
                <a:t>Integration</a:t>
              </a:r>
            </a:p>
          </p:txBody>
        </p:sp>
      </p:gr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637" y="1896636"/>
            <a:ext cx="5458025" cy="1618587"/>
          </a:xfrm>
          <a:prstGeom prst="rect">
            <a:avLst/>
          </a:prstGeom>
        </p:spPr>
      </p:pic>
      <p:grpSp>
        <p:nvGrpSpPr>
          <p:cNvPr id="15" name="Group 14"/>
          <p:cNvGrpSpPr/>
          <p:nvPr/>
        </p:nvGrpSpPr>
        <p:grpSpPr>
          <a:xfrm>
            <a:off x="7280036" y="2197005"/>
            <a:ext cx="1835551" cy="1024128"/>
            <a:chOff x="7283425" y="2265932"/>
            <a:chExt cx="1835551" cy="1024128"/>
          </a:xfrm>
        </p:grpSpPr>
        <p:sp>
          <p:nvSpPr>
            <p:cNvPr id="84" name="Text Placeholder 1"/>
            <p:cNvSpPr txBox="1">
              <a:spLocks/>
            </p:cNvSpPr>
            <p:nvPr/>
          </p:nvSpPr>
          <p:spPr>
            <a:xfrm rot="16200000">
              <a:off x="7691738" y="1862822"/>
              <a:ext cx="1018925" cy="1835550"/>
            </a:xfrm>
            <a:prstGeom prst="rect">
              <a:avLst/>
            </a:prstGeom>
            <a:solidFill>
              <a:schemeClr val="bg1">
                <a:alpha val="5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solidFill>
                  <a:srgbClr val="3C3C3C"/>
                </a:solidFill>
                <a:latin typeface="Arial"/>
                <a:cs typeface="Arial"/>
              </a:endParaRPr>
            </a:p>
          </p:txBody>
        </p:sp>
        <p:cxnSp>
          <p:nvCxnSpPr>
            <p:cNvPr id="60" name="Straight Connector 59"/>
            <p:cNvCxnSpPr/>
            <p:nvPr/>
          </p:nvCxnSpPr>
          <p:spPr>
            <a:xfrm rot="10800000">
              <a:off x="7283425" y="2265932"/>
              <a:ext cx="0" cy="1024128"/>
            </a:xfrm>
            <a:prstGeom prst="line">
              <a:avLst/>
            </a:prstGeom>
            <a:ln w="1270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7379744" y="2413850"/>
              <a:ext cx="1339967" cy="738585"/>
            </a:xfrm>
            <a:prstGeom prst="rect">
              <a:avLst/>
            </a:prstGeom>
            <a:ln>
              <a:noFill/>
            </a:ln>
          </p:spPr>
          <p:txBody>
            <a:bodyPr wrap="square" lIns="45643" tIns="22821" rIns="45643" bIns="22821" rtlCol="0">
              <a:spAutoFit/>
            </a:bodyPr>
            <a:lstStyle/>
            <a:p>
              <a:pPr>
                <a:lnSpc>
                  <a:spcPct val="90000"/>
                </a:lnSpc>
              </a:pPr>
              <a:r>
                <a:rPr lang="en-US" sz="1000" dirty="0" smtClean="0">
                  <a:latin typeface="Arial"/>
                  <a:cs typeface="Arial"/>
                </a:rPr>
                <a:t>Release Management</a:t>
              </a:r>
            </a:p>
            <a:p>
              <a:pPr algn="ctr">
                <a:lnSpc>
                  <a:spcPct val="90000"/>
                </a:lnSpc>
              </a:pPr>
              <a:endParaRPr lang="en-US" sz="1000" dirty="0" smtClean="0">
                <a:latin typeface="Arial"/>
                <a:cs typeface="Arial"/>
              </a:endParaRPr>
            </a:p>
            <a:p>
              <a:pPr algn="ctr">
                <a:lnSpc>
                  <a:spcPct val="90000"/>
                </a:lnSpc>
              </a:pPr>
              <a:r>
                <a:rPr lang="en-US" sz="1000" dirty="0" smtClean="0">
                  <a:latin typeface="Arial"/>
                  <a:cs typeface="Arial"/>
                </a:rPr>
                <a:t>Or</a:t>
              </a:r>
            </a:p>
            <a:p>
              <a:pPr>
                <a:lnSpc>
                  <a:spcPct val="90000"/>
                </a:lnSpc>
              </a:pPr>
              <a:endParaRPr lang="en-US" sz="1000" dirty="0" smtClean="0">
                <a:latin typeface="Arial"/>
                <a:cs typeface="Arial"/>
              </a:endParaRPr>
            </a:p>
            <a:p>
              <a:pPr>
                <a:lnSpc>
                  <a:spcPct val="90000"/>
                </a:lnSpc>
              </a:pPr>
              <a:r>
                <a:rPr lang="en-US" sz="1000" dirty="0" smtClean="0">
                  <a:latin typeface="Arial"/>
                  <a:cs typeface="Arial"/>
                </a:rPr>
                <a:t>Application as Code</a:t>
              </a:r>
            </a:p>
          </p:txBody>
        </p:sp>
      </p:grpSp>
      <p:sp>
        <p:nvSpPr>
          <p:cNvPr id="68" name="Rectangle 67"/>
          <p:cNvSpPr/>
          <p:nvPr/>
        </p:nvSpPr>
        <p:spPr>
          <a:xfrm>
            <a:off x="6212156" y="3581115"/>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smtClean="0">
                <a:latin typeface="Arial"/>
                <a:cs typeface="Arial"/>
              </a:rPr>
              <a:t>Config</a:t>
            </a:r>
            <a:endParaRPr lang="en-US" sz="1000" dirty="0">
              <a:latin typeface="Arial"/>
              <a:cs typeface="Arial"/>
            </a:endParaRPr>
          </a:p>
        </p:txBody>
      </p:sp>
      <p:sp>
        <p:nvSpPr>
          <p:cNvPr id="69" name="Rectangle 68"/>
          <p:cNvSpPr/>
          <p:nvPr/>
        </p:nvSpPr>
        <p:spPr>
          <a:xfrm>
            <a:off x="6212156" y="3846963"/>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Middleware</a:t>
            </a:r>
            <a:endParaRPr lang="en-US" sz="1000" dirty="0">
              <a:latin typeface="Arial"/>
              <a:cs typeface="Arial"/>
            </a:endParaRPr>
          </a:p>
        </p:txBody>
      </p:sp>
      <p:sp>
        <p:nvSpPr>
          <p:cNvPr id="70" name="Rectangle 69"/>
          <p:cNvSpPr/>
          <p:nvPr/>
        </p:nvSpPr>
        <p:spPr>
          <a:xfrm>
            <a:off x="6212156" y="4112811"/>
            <a:ext cx="941832" cy="2194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smtClean="0">
                <a:latin typeface="Arial"/>
                <a:cs typeface="Arial"/>
              </a:rPr>
              <a:t>OS</a:t>
            </a:r>
            <a:endParaRPr lang="en-US" sz="1000">
              <a:latin typeface="Arial"/>
              <a:cs typeface="Arial"/>
            </a:endParaRPr>
          </a:p>
        </p:txBody>
      </p:sp>
      <p:grpSp>
        <p:nvGrpSpPr>
          <p:cNvPr id="14" name="Group 13"/>
          <p:cNvGrpSpPr/>
          <p:nvPr/>
        </p:nvGrpSpPr>
        <p:grpSpPr>
          <a:xfrm>
            <a:off x="6200468" y="2197005"/>
            <a:ext cx="949938" cy="1017848"/>
            <a:chOff x="6193540" y="2272212"/>
            <a:chExt cx="949938" cy="1017848"/>
          </a:xfrm>
        </p:grpSpPr>
        <p:sp>
          <p:nvSpPr>
            <p:cNvPr id="71" name="Rectangle 70"/>
            <p:cNvSpPr/>
            <p:nvPr/>
          </p:nvSpPr>
          <p:spPr>
            <a:xfrm>
              <a:off x="6201646" y="3061460"/>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3</a:t>
              </a:r>
              <a:endParaRPr lang="en-US" sz="1000" dirty="0">
                <a:latin typeface="Arial"/>
                <a:cs typeface="Arial"/>
              </a:endParaRPr>
            </a:p>
          </p:txBody>
        </p:sp>
        <p:sp>
          <p:nvSpPr>
            <p:cNvPr id="72" name="Rectangle 71"/>
            <p:cNvSpPr/>
            <p:nvPr/>
          </p:nvSpPr>
          <p:spPr>
            <a:xfrm>
              <a:off x="6193540" y="2272212"/>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1</a:t>
              </a:r>
              <a:endParaRPr lang="en-US" sz="1000" dirty="0">
                <a:latin typeface="Arial"/>
                <a:cs typeface="Arial"/>
              </a:endParaRPr>
            </a:p>
          </p:txBody>
        </p:sp>
        <p:sp>
          <p:nvSpPr>
            <p:cNvPr id="73" name="Rectangle 72"/>
            <p:cNvSpPr/>
            <p:nvPr/>
          </p:nvSpPr>
          <p:spPr>
            <a:xfrm>
              <a:off x="6201646" y="2670322"/>
              <a:ext cx="941832"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dirty="0" smtClean="0">
                  <a:latin typeface="Arial"/>
                  <a:cs typeface="Arial"/>
                </a:rPr>
                <a:t>Application 2</a:t>
              </a:r>
              <a:endParaRPr lang="en-US" sz="1000" dirty="0">
                <a:latin typeface="Arial"/>
                <a:cs typeface="Arial"/>
              </a:endParaRPr>
            </a:p>
          </p:txBody>
        </p:sp>
      </p:grpSp>
      <p:sp>
        <p:nvSpPr>
          <p:cNvPr id="74" name="Rounded Rectangle 73"/>
          <p:cNvSpPr/>
          <p:nvPr/>
        </p:nvSpPr>
        <p:spPr>
          <a:xfrm>
            <a:off x="6204050" y="4378660"/>
            <a:ext cx="949938" cy="283779"/>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a:r>
              <a:rPr lang="en-US" sz="1000" dirty="0" smtClean="0">
                <a:latin typeface="Arial"/>
                <a:cs typeface="Arial"/>
              </a:rPr>
              <a:t>BARE METAL</a:t>
            </a:r>
            <a:endParaRPr lang="en-US" sz="1000" dirty="0">
              <a:latin typeface="Arial"/>
              <a:cs typeface="Arial"/>
            </a:endParaRPr>
          </a:p>
        </p:txBody>
      </p:sp>
      <p:grpSp>
        <p:nvGrpSpPr>
          <p:cNvPr id="21" name="Group 20"/>
          <p:cNvGrpSpPr/>
          <p:nvPr/>
        </p:nvGrpSpPr>
        <p:grpSpPr>
          <a:xfrm>
            <a:off x="7293935" y="3581115"/>
            <a:ext cx="1850066" cy="1081325"/>
            <a:chOff x="7293935" y="3668947"/>
            <a:chExt cx="1850066" cy="1170473"/>
          </a:xfrm>
        </p:grpSpPr>
        <p:sp>
          <p:nvSpPr>
            <p:cNvPr id="85" name="Text Placeholder 1"/>
            <p:cNvSpPr txBox="1">
              <a:spLocks/>
            </p:cNvSpPr>
            <p:nvPr/>
          </p:nvSpPr>
          <p:spPr>
            <a:xfrm rot="16200000">
              <a:off x="7643590" y="3339010"/>
              <a:ext cx="1165271" cy="1835550"/>
            </a:xfrm>
            <a:prstGeom prst="rect">
              <a:avLst/>
            </a:prstGeom>
            <a:solidFill>
              <a:schemeClr val="bg1">
                <a:alpha val="50000"/>
              </a:schemeClr>
            </a:solidFill>
          </p:spPr>
          <p:txBody>
            <a:bodyPr lIns="114300" tIns="57150" rIns="57150" bIns="57150" anchor="ctr" anchorCtr="0"/>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marL="0" indent="0" algn="l">
                <a:spcBef>
                  <a:spcPts val="125"/>
                </a:spcBef>
                <a:spcAft>
                  <a:spcPts val="750"/>
                </a:spcAft>
                <a:buClr>
                  <a:srgbClr val="445E88"/>
                </a:buClr>
              </a:pPr>
              <a:endParaRPr lang="en-US" sz="2000" b="1" dirty="0">
                <a:latin typeface="Arial"/>
                <a:cs typeface="Arial"/>
              </a:endParaRPr>
            </a:p>
          </p:txBody>
        </p:sp>
        <p:cxnSp>
          <p:nvCxnSpPr>
            <p:cNvPr id="77" name="Straight Connector 76"/>
            <p:cNvCxnSpPr/>
            <p:nvPr/>
          </p:nvCxnSpPr>
          <p:spPr>
            <a:xfrm flipV="1">
              <a:off x="7293935" y="3668947"/>
              <a:ext cx="0" cy="1170472"/>
            </a:xfrm>
            <a:prstGeom prst="line">
              <a:avLst/>
            </a:prstGeom>
            <a:ln w="12700">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401442" y="3860454"/>
              <a:ext cx="1683566" cy="799476"/>
            </a:xfrm>
            <a:prstGeom prst="rect">
              <a:avLst/>
            </a:prstGeom>
            <a:ln>
              <a:noFill/>
            </a:ln>
          </p:spPr>
          <p:txBody>
            <a:bodyPr wrap="square" lIns="45643" tIns="22821" rIns="45643" bIns="22821" rtlCol="0">
              <a:spAutoFit/>
            </a:bodyPr>
            <a:lstStyle/>
            <a:p>
              <a:pPr>
                <a:lnSpc>
                  <a:spcPct val="90000"/>
                </a:lnSpc>
              </a:pPr>
              <a:r>
                <a:rPr lang="en-US" sz="1000" dirty="0" smtClean="0">
                  <a:latin typeface="Arial"/>
                  <a:cs typeface="Arial"/>
                </a:rPr>
                <a:t>Configuration Management</a:t>
              </a:r>
            </a:p>
            <a:p>
              <a:pPr algn="ctr">
                <a:lnSpc>
                  <a:spcPct val="90000"/>
                </a:lnSpc>
              </a:pPr>
              <a:endParaRPr lang="en-US" sz="1000" dirty="0" smtClean="0">
                <a:latin typeface="Arial"/>
                <a:cs typeface="Arial"/>
              </a:endParaRPr>
            </a:p>
            <a:p>
              <a:pPr algn="ctr">
                <a:lnSpc>
                  <a:spcPct val="90000"/>
                </a:lnSpc>
              </a:pPr>
              <a:r>
                <a:rPr lang="en-US" sz="1000" dirty="0" smtClean="0">
                  <a:latin typeface="Arial"/>
                  <a:cs typeface="Arial"/>
                </a:rPr>
                <a:t>Or</a:t>
              </a:r>
            </a:p>
            <a:p>
              <a:pPr>
                <a:lnSpc>
                  <a:spcPct val="90000"/>
                </a:lnSpc>
              </a:pPr>
              <a:endParaRPr lang="en-US" sz="1000" dirty="0" smtClean="0">
                <a:latin typeface="Arial"/>
                <a:cs typeface="Arial"/>
              </a:endParaRPr>
            </a:p>
            <a:p>
              <a:pPr>
                <a:lnSpc>
                  <a:spcPct val="90000"/>
                </a:lnSpc>
              </a:pPr>
              <a:r>
                <a:rPr lang="en-US" sz="1000" dirty="0" smtClean="0">
                  <a:latin typeface="Arial"/>
                  <a:cs typeface="Arial"/>
                </a:rPr>
                <a:t>Infrastructure as Code</a:t>
              </a:r>
            </a:p>
          </p:txBody>
        </p:sp>
      </p:grpSp>
      <p:pic>
        <p:nvPicPr>
          <p:cNvPr id="87" name="Picture 86"/>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12727" y1="26923" x2="12727" y2="26923"/>
                        <a14:foregroundMark x1="27727" y1="61538" x2="27727" y2="61538"/>
                        <a14:foregroundMark x1="42727" y1="71795" x2="42727" y2="71795"/>
                        <a14:foregroundMark x1="72727" y1="78205" x2="72727" y2="78205"/>
                        <a14:foregroundMark x1="96364" y1="78205" x2="96364" y2="78205"/>
                        <a14:foregroundMark x1="84091" y1="78205" x2="84091" y2="78205"/>
                        <a14:foregroundMark x1="4091" y1="69231" x2="4091" y2="69231"/>
                      </a14:backgroundRemoval>
                    </a14:imgEffect>
                  </a14:imgLayer>
                </a14:imgProps>
              </a:ext>
              <a:ext uri="{28A0092B-C50C-407E-A947-70E740481C1C}">
                <a14:useLocalDpi xmlns:a14="http://schemas.microsoft.com/office/drawing/2010/main" val="0"/>
              </a:ext>
            </a:extLst>
          </a:blip>
          <a:stretch>
            <a:fillRect/>
          </a:stretch>
        </p:blipFill>
        <p:spPr>
          <a:xfrm>
            <a:off x="1883878" y="3912482"/>
            <a:ext cx="757514" cy="268573"/>
          </a:xfrm>
          <a:prstGeom prst="rect">
            <a:avLst/>
          </a:prstGeom>
        </p:spPr>
      </p:pic>
      <p:pic>
        <p:nvPicPr>
          <p:cNvPr id="88" name="Picture 87" descr="#ChefConf"/>
          <p:cNvPicPr>
            <a:picLocks noChangeAspect="1" noChangeArrowheads="1"/>
          </p:cNvPicPr>
          <p:nvPr/>
        </p:nvPicPr>
        <p:blipFill>
          <a:blip r:embed="rId10" cstate="print">
            <a:alphaModFix amt="89000"/>
            <a:extLst>
              <a:ext uri="{28A0092B-C50C-407E-A947-70E740481C1C}">
                <a14:useLocalDpi xmlns:a14="http://schemas.microsoft.com/office/drawing/2010/main" val="0"/>
              </a:ext>
            </a:extLst>
          </a:blip>
          <a:srcRect/>
          <a:stretch>
            <a:fillRect/>
          </a:stretch>
        </p:blipFill>
        <p:spPr bwMode="auto">
          <a:xfrm>
            <a:off x="854762" y="3850069"/>
            <a:ext cx="393399" cy="39339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11">
            <a:extLst>
              <a:ext uri="{BEBA8EAE-BF5A-486C-A8C5-ECC9F3942E4B}">
                <a14:imgProps xmlns:a14="http://schemas.microsoft.com/office/drawing/2010/main">
                  <a14:imgLayer r:embed="rId12">
                    <a14:imgEffect>
                      <a14:backgroundRemoval t="9605" b="98305" l="9607" r="96507">
                        <a14:foregroundMark x1="48472" y1="36158" x2="48472" y2="36158"/>
                        <a14:foregroundMark x1="87336" y1="84746" x2="87336" y2="84746"/>
                        <a14:foregroundMark x1="72926" y1="83616" x2="72926" y2="83616"/>
                        <a14:foregroundMark x1="60699" y1="80791" x2="60699" y2="80791"/>
                        <a14:foregroundMark x1="49782" y1="83616" x2="49782" y2="83616"/>
                        <a14:foregroundMark x1="37555" y1="83616" x2="37555" y2="83616"/>
                        <a14:foregroundMark x1="23144" y1="80791" x2="23144" y2="80791"/>
                        <a14:foregroundMark x1="13100" y1="82486" x2="13100" y2="82486"/>
                      </a14:backgroundRemoval>
                    </a14:imgEffect>
                  </a14:imgLayer>
                </a14:imgProps>
              </a:ext>
            </a:extLst>
          </a:blip>
          <a:stretch>
            <a:fillRect/>
          </a:stretch>
        </p:blipFill>
        <p:spPr>
          <a:xfrm>
            <a:off x="3277109" y="3770042"/>
            <a:ext cx="743563" cy="574718"/>
          </a:xfrm>
          <a:prstGeom prst="rect">
            <a:avLst/>
          </a:prstGeom>
        </p:spPr>
      </p:pic>
      <p:pic>
        <p:nvPicPr>
          <p:cNvPr id="90" name="Picture 89"/>
          <p:cNvPicPr>
            <a:picLocks noChangeAspect="1"/>
          </p:cNvPicPr>
          <p:nvPr/>
        </p:nvPicPr>
        <p:blipFill>
          <a:blip r:embed="rId13"/>
          <a:stretch>
            <a:fillRect/>
          </a:stretch>
        </p:blipFill>
        <p:spPr>
          <a:xfrm>
            <a:off x="4656388" y="3767111"/>
            <a:ext cx="934231" cy="580579"/>
          </a:xfrm>
          <a:prstGeom prst="rect">
            <a:avLst/>
          </a:prstGeom>
        </p:spPr>
      </p:pic>
      <p:sp>
        <p:nvSpPr>
          <p:cNvPr id="13" name="Right Arrow 12"/>
          <p:cNvSpPr/>
          <p:nvPr/>
        </p:nvSpPr>
        <p:spPr>
          <a:xfrm>
            <a:off x="5875281" y="2564828"/>
            <a:ext cx="284322" cy="28220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a:latin typeface="Arial"/>
              <a:cs typeface="Arial"/>
            </a:endParaRPr>
          </a:p>
        </p:txBody>
      </p:sp>
      <p:sp>
        <p:nvSpPr>
          <p:cNvPr id="44" name="Rectangle 43"/>
          <p:cNvSpPr/>
          <p:nvPr/>
        </p:nvSpPr>
        <p:spPr>
          <a:xfrm>
            <a:off x="363702" y="4837425"/>
            <a:ext cx="8220456" cy="299632"/>
          </a:xfrm>
          <a:prstGeom prst="rect">
            <a:avLst/>
          </a:prstGeom>
          <a:solidFill>
            <a:schemeClr val="accent1">
              <a:lumMod val="50000"/>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600" i="1" dirty="0" smtClean="0">
                <a:latin typeface="Arial"/>
                <a:cs typeface="Arial"/>
              </a:rPr>
              <a:t>Application is </a:t>
            </a:r>
            <a:r>
              <a:rPr lang="en-US" sz="1600" i="1" dirty="0">
                <a:latin typeface="Arial"/>
                <a:cs typeface="Arial"/>
              </a:rPr>
              <a:t>c</a:t>
            </a:r>
            <a:r>
              <a:rPr lang="en-US" sz="1600" i="1" dirty="0" smtClean="0">
                <a:latin typeface="Arial"/>
                <a:cs typeface="Arial"/>
              </a:rPr>
              <a:t>ode, Test is code, Infrastructure is ‘also’ code</a:t>
            </a:r>
            <a:endParaRPr lang="en-US" sz="1600" i="1" dirty="0">
              <a:latin typeface="Arial"/>
              <a:cs typeface="Arial"/>
            </a:endParaRPr>
          </a:p>
        </p:txBody>
      </p:sp>
      <p:sp>
        <p:nvSpPr>
          <p:cNvPr id="40" name="Title 1"/>
          <p:cNvSpPr txBox="1">
            <a:spLocks/>
          </p:cNvSpPr>
          <p:nvPr/>
        </p:nvSpPr>
        <p:spPr>
          <a:xfrm>
            <a:off x="0" y="182314"/>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a:t>Infrastructure as </a:t>
            </a:r>
            <a:r>
              <a:rPr lang="en-US" dirty="0" smtClean="0"/>
              <a:t>Code: Adopting software methodology</a:t>
            </a:r>
            <a:endParaRPr lang="en-US" dirty="0"/>
          </a:p>
        </p:txBody>
      </p:sp>
    </p:spTree>
    <p:extLst>
      <p:ext uri="{BB962C8B-B14F-4D97-AF65-F5344CB8AC3E}">
        <p14:creationId xmlns:p14="http://schemas.microsoft.com/office/powerpoint/2010/main" val="3393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1000" fill="hold"/>
                                        <p:tgtEl>
                                          <p:spTgt spid="44"/>
                                        </p:tgtEl>
                                        <p:attrNameLst>
                                          <p:attrName>ppt_w</p:attrName>
                                        </p:attrNameLst>
                                      </p:cBhvr>
                                      <p:tavLst>
                                        <p:tav tm="0">
                                          <p:val>
                                            <p:strVal val="#ppt_w*0.70"/>
                                          </p:val>
                                        </p:tav>
                                        <p:tav tm="100000">
                                          <p:val>
                                            <p:strVal val="#ppt_w"/>
                                          </p:val>
                                        </p:tav>
                                      </p:tavLst>
                                    </p:anim>
                                    <p:anim calcmode="lin" valueType="num">
                                      <p:cBhvr>
                                        <p:cTn id="38" dur="1000" fill="hold"/>
                                        <p:tgtEl>
                                          <p:spTgt spid="44"/>
                                        </p:tgtEl>
                                        <p:attrNameLst>
                                          <p:attrName>ppt_h</p:attrName>
                                        </p:attrNameLst>
                                      </p:cBhvr>
                                      <p:tavLst>
                                        <p:tav tm="0">
                                          <p:val>
                                            <p:strVal val="#ppt_h"/>
                                          </p:val>
                                        </p:tav>
                                        <p:tav tm="100000">
                                          <p:val>
                                            <p:strVal val="#ppt_h"/>
                                          </p:val>
                                        </p:tav>
                                      </p:tavLst>
                                    </p:anim>
                                    <p:animEffect transition="in" filter="fade">
                                      <p:cBhvr>
                                        <p:cTn id="3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4"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2564" y="1070380"/>
            <a:ext cx="7007109" cy="733059"/>
            <a:chOff x="881528" y="1147870"/>
            <a:chExt cx="7007109" cy="733059"/>
          </a:xfrm>
        </p:grpSpPr>
        <p:sp>
          <p:nvSpPr>
            <p:cNvPr id="14" name="TextBox 13"/>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1"/>
            </a:solidFill>
            <a:ln w="6350">
              <a:solidFill>
                <a:schemeClr val="accent1"/>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a:solidFill>
                    <a:schemeClr val="bg1"/>
                  </a:solidFill>
                  <a:latin typeface="Arial" panose="020B0604020202020204" pitchFamily="34" charset="0"/>
                </a:rPr>
                <a:t>Build</a:t>
              </a:r>
            </a:p>
          </p:txBody>
        </p:sp>
        <p:sp>
          <p:nvSpPr>
            <p:cNvPr id="20"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smtClean="0"/>
                <a:t>Collaborate and create </a:t>
              </a:r>
              <a:r>
                <a:rPr lang="en-US" sz="1800" dirty="0"/>
                <a:t>new </a:t>
              </a:r>
              <a:r>
                <a:rPr lang="en-US" sz="1800" dirty="0" smtClean="0"/>
                <a:t>configurations</a:t>
              </a:r>
              <a:endParaRPr lang="en-US" sz="1800" dirty="0"/>
            </a:p>
          </p:txBody>
        </p:sp>
      </p:grpSp>
      <p:sp>
        <p:nvSpPr>
          <p:cNvPr id="15" name="Title 1"/>
          <p:cNvSpPr txBox="1">
            <a:spLocks/>
          </p:cNvSpPr>
          <p:nvPr/>
        </p:nvSpPr>
        <p:spPr>
          <a:xfrm>
            <a:off x="0" y="224875"/>
            <a:ext cx="9143999" cy="685496"/>
          </a:xfrm>
          <a:prstGeom prst="rect">
            <a:avLst/>
          </a:prstGeom>
          <a:solidFill>
            <a:schemeClr val="bg1">
              <a:lumMod val="95000"/>
            </a:schemeClr>
          </a:solidFill>
        </p:spPr>
        <p:txBody>
          <a:bodyPr wrap="square" lIns="274320" tIns="0" rIns="0" bIns="0" anchor="ctr" anchorCtr="0">
            <a:noAutofit/>
          </a:bodyPr>
          <a:lstStyle>
            <a:lvl1pPr algn="l" defTabSz="342863" rtl="0" eaLnBrk="1" latinLnBrk="0" hangingPunct="1">
              <a:lnSpc>
                <a:spcPct val="90000"/>
              </a:lnSpc>
              <a:spcBef>
                <a:spcPts val="250"/>
              </a:spcBef>
              <a:buNone/>
              <a:defRPr lang="en-US" sz="2800" b="0" i="0" kern="1200" spc="-38" baseline="0">
                <a:solidFill>
                  <a:schemeClr val="tx1"/>
                </a:solidFill>
                <a:latin typeface="Arial"/>
                <a:ea typeface="+mn-ea"/>
                <a:cs typeface="Arial"/>
              </a:defRPr>
            </a:lvl1pPr>
          </a:lstStyle>
          <a:p>
            <a:r>
              <a:rPr lang="en-US" dirty="0"/>
              <a:t>Infrastructure as </a:t>
            </a:r>
            <a:r>
              <a:rPr lang="en-US" dirty="0" smtClean="0"/>
              <a:t>Code: For </a:t>
            </a:r>
            <a:r>
              <a:rPr lang="en-US" dirty="0"/>
              <a:t>the Network</a:t>
            </a:r>
          </a:p>
        </p:txBody>
      </p:sp>
      <p:grpSp>
        <p:nvGrpSpPr>
          <p:cNvPr id="22" name="Group 21"/>
          <p:cNvGrpSpPr/>
          <p:nvPr/>
        </p:nvGrpSpPr>
        <p:grpSpPr>
          <a:xfrm>
            <a:off x="602564" y="1853072"/>
            <a:ext cx="7007109" cy="733059"/>
            <a:chOff x="881528" y="1147870"/>
            <a:chExt cx="7007109" cy="733059"/>
          </a:xfrm>
        </p:grpSpPr>
        <p:sp>
          <p:nvSpPr>
            <p:cNvPr id="23" name="TextBox 22"/>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6"/>
            </a:solidFill>
            <a:ln w="6350">
              <a:solidFill>
                <a:schemeClr val="accent6"/>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Test</a:t>
              </a:r>
              <a:endParaRPr lang="en-US" sz="2000" dirty="0">
                <a:solidFill>
                  <a:schemeClr val="bg1"/>
                </a:solidFill>
                <a:latin typeface="Arial" panose="020B0604020202020204" pitchFamily="34" charset="0"/>
              </a:endParaRPr>
            </a:p>
          </p:txBody>
        </p:sp>
        <p:sp>
          <p:nvSpPr>
            <p:cNvPr id="24"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a:t>Validate </a:t>
              </a:r>
              <a:r>
                <a:rPr lang="en-US" sz="1800" smtClean="0"/>
                <a:t>configurations in physical </a:t>
              </a:r>
              <a:r>
                <a:rPr lang="en-US" sz="1800" dirty="0"/>
                <a:t>or virtual lab</a:t>
              </a:r>
            </a:p>
          </p:txBody>
        </p:sp>
      </p:grpSp>
      <p:grpSp>
        <p:nvGrpSpPr>
          <p:cNvPr id="25" name="Group 24"/>
          <p:cNvGrpSpPr/>
          <p:nvPr/>
        </p:nvGrpSpPr>
        <p:grpSpPr>
          <a:xfrm>
            <a:off x="602564" y="2635764"/>
            <a:ext cx="7007109" cy="733059"/>
            <a:chOff x="881528" y="1147870"/>
            <a:chExt cx="7007109" cy="733059"/>
          </a:xfrm>
        </p:grpSpPr>
        <p:sp>
          <p:nvSpPr>
            <p:cNvPr id="26" name="TextBox 25"/>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5"/>
            </a:solidFill>
            <a:ln w="6350">
              <a:solidFill>
                <a:schemeClr val="accent5"/>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Deploy</a:t>
              </a:r>
              <a:endParaRPr lang="en-US" sz="2000" dirty="0">
                <a:solidFill>
                  <a:schemeClr val="bg1"/>
                </a:solidFill>
                <a:latin typeface="Arial" panose="020B0604020202020204" pitchFamily="34" charset="0"/>
              </a:endParaRPr>
            </a:p>
          </p:txBody>
        </p:sp>
        <p:sp>
          <p:nvSpPr>
            <p:cNvPr id="27"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a:t>Deploy </a:t>
              </a:r>
              <a:r>
                <a:rPr lang="en-US" sz="1800" dirty="0" smtClean="0"/>
                <a:t>new </a:t>
              </a:r>
              <a:r>
                <a:rPr lang="en-US" sz="1800" dirty="0"/>
                <a:t>configurations in production</a:t>
              </a:r>
            </a:p>
          </p:txBody>
        </p:sp>
      </p:grpSp>
      <p:grpSp>
        <p:nvGrpSpPr>
          <p:cNvPr id="28" name="Group 27"/>
          <p:cNvGrpSpPr/>
          <p:nvPr/>
        </p:nvGrpSpPr>
        <p:grpSpPr>
          <a:xfrm>
            <a:off x="602564" y="3418456"/>
            <a:ext cx="7007109" cy="733059"/>
            <a:chOff x="881528" y="1147870"/>
            <a:chExt cx="7007109" cy="733059"/>
          </a:xfrm>
        </p:grpSpPr>
        <p:sp>
          <p:nvSpPr>
            <p:cNvPr id="29" name="TextBox 28"/>
            <p:cNvSpPr txBox="1"/>
            <p:nvPr/>
          </p:nvSpPr>
          <p:spPr>
            <a:xfrm>
              <a:off x="881528" y="1147957"/>
              <a:ext cx="1852142" cy="732972"/>
            </a:xfrm>
            <a:custGeom>
              <a:avLst/>
              <a:gdLst/>
              <a:ahLst/>
              <a:cxnLst/>
              <a:rect l="l" t="t" r="r" b="b"/>
              <a:pathLst>
                <a:path w="2057400" h="1524000">
                  <a:moveTo>
                    <a:pt x="0" y="0"/>
                  </a:moveTo>
                  <a:lnTo>
                    <a:pt x="2057400" y="0"/>
                  </a:lnTo>
                  <a:lnTo>
                    <a:pt x="2057400" y="1143000"/>
                  </a:lnTo>
                  <a:lnTo>
                    <a:pt x="1028700" y="1524000"/>
                  </a:lnTo>
                  <a:lnTo>
                    <a:pt x="0" y="1143000"/>
                  </a:lnTo>
                  <a:close/>
                </a:path>
              </a:pathLst>
            </a:custGeom>
            <a:solidFill>
              <a:schemeClr val="accent4"/>
            </a:solidFill>
            <a:ln w="6350">
              <a:solidFill>
                <a:schemeClr val="accent4"/>
              </a:solidFill>
              <a:miter lim="800000"/>
            </a:ln>
            <a:effectLst>
              <a:outerShdw blurRad="190500" dist="63500" dir="5400000" algn="tl" rotWithShape="0">
                <a:prstClr val="black">
                  <a:alpha val="15000"/>
                </a:prstClr>
              </a:outerShdw>
            </a:effectLst>
          </p:spPr>
          <p:txBody>
            <a:bodyPr wrap="square" lIns="82310" tIns="182880" rIns="82310" bIns="246929" rtlCol="0" anchor="ctr" anchorCtr="0">
              <a:noAutofit/>
            </a:bodyPr>
            <a:lstStyle/>
            <a:p>
              <a:pPr algn="ctr">
                <a:lnSpc>
                  <a:spcPct val="90000"/>
                </a:lnSpc>
              </a:pPr>
              <a:r>
                <a:rPr lang="en-US" sz="2000" dirty="0" smtClean="0">
                  <a:solidFill>
                    <a:schemeClr val="bg1"/>
                  </a:solidFill>
                  <a:latin typeface="Arial" panose="020B0604020202020204" pitchFamily="34" charset="0"/>
                </a:rPr>
                <a:t>Validate</a:t>
              </a:r>
              <a:endParaRPr lang="en-US" sz="2000" dirty="0">
                <a:solidFill>
                  <a:schemeClr val="bg1"/>
                </a:solidFill>
                <a:latin typeface="Arial" panose="020B0604020202020204" pitchFamily="34" charset="0"/>
              </a:endParaRPr>
            </a:p>
          </p:txBody>
        </p:sp>
        <p:sp>
          <p:nvSpPr>
            <p:cNvPr id="30" name="Content Placeholder 2"/>
            <p:cNvSpPr txBox="1">
              <a:spLocks/>
            </p:cNvSpPr>
            <p:nvPr/>
          </p:nvSpPr>
          <p:spPr>
            <a:xfrm>
              <a:off x="2740750" y="1147870"/>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a:t>Validate </a:t>
              </a:r>
              <a:r>
                <a:rPr lang="en-US" sz="1800" dirty="0" smtClean="0"/>
                <a:t>network behavior after configuration</a:t>
              </a:r>
              <a:endParaRPr lang="en-US" sz="1800" dirty="0"/>
            </a:p>
          </p:txBody>
        </p:sp>
      </p:grpSp>
      <p:sp>
        <p:nvSpPr>
          <p:cNvPr id="33" name="Content Placeholder 2"/>
          <p:cNvSpPr txBox="1">
            <a:spLocks/>
          </p:cNvSpPr>
          <p:nvPr/>
        </p:nvSpPr>
        <p:spPr>
          <a:xfrm>
            <a:off x="2461786" y="4201148"/>
            <a:ext cx="5147887" cy="537240"/>
          </a:xfrm>
          <a:prstGeom prst="rect">
            <a:avLst/>
          </a:prstGeom>
          <a:solidFill>
            <a:schemeClr val="bg1"/>
          </a:solidFill>
          <a:ln w="6350">
            <a:solidFill>
              <a:schemeClr val="bg1">
                <a:lumMod val="65000"/>
              </a:schemeClr>
            </a:solidFill>
            <a:miter lim="800000"/>
          </a:ln>
          <a:effectLst>
            <a:outerShdw blurRad="190500" dist="63500" dir="5400000" algn="t" rotWithShape="0">
              <a:prstClr val="black">
                <a:alpha val="15000"/>
              </a:prstClr>
            </a:outerShdw>
          </a:effectLst>
        </p:spPr>
        <p:txBody>
          <a:bodyPr lIns="205740" tIns="68580" rIns="205740" bIns="68580" anchor="ctr"/>
          <a:lstStyle>
            <a:defPPr>
              <a:defRPr lang="en-US"/>
            </a:defPPr>
            <a:lvl1pPr marL="228600" indent="-228600" defTabSz="914400">
              <a:lnSpc>
                <a:spcPct val="90000"/>
              </a:lnSpc>
              <a:spcBef>
                <a:spcPts val="1200"/>
              </a:spcBef>
              <a:buClr>
                <a:schemeClr val="tx1"/>
              </a:buClr>
              <a:buFont typeface="Arial" panose="020B0604020202020204" pitchFamily="34" charset="0"/>
              <a:buChar char="•"/>
              <a:defRPr sz="2000">
                <a:solidFill>
                  <a:schemeClr val="accent2"/>
                </a:solidFill>
                <a:latin typeface="Arial" panose="020B0604020202020204" pitchFamily="34" charset="0"/>
              </a:defRPr>
            </a:lvl1pPr>
            <a:lvl2pPr marL="502920" indent="-228600" defTabSz="914400">
              <a:lnSpc>
                <a:spcPct val="90000"/>
              </a:lnSpc>
              <a:spcBef>
                <a:spcPts val="1000"/>
              </a:spcBef>
              <a:buClr>
                <a:schemeClr val="tx1">
                  <a:lumMod val="40000"/>
                  <a:lumOff val="60000"/>
                </a:schemeClr>
              </a:buClr>
              <a:buFont typeface="Arial" panose="020B0604020202020204" pitchFamily="34" charset="0"/>
              <a:buChar char="–"/>
              <a:defRPr sz="1800"/>
            </a:lvl2pPr>
            <a:lvl3pPr marL="731520" indent="-182880" defTabSz="91440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defTabSz="91440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defTabSz="91440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defTabSz="91440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defTabSz="91440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defTabSz="91440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defTabSz="914400">
              <a:lnSpc>
                <a:spcPct val="90000"/>
              </a:lnSpc>
              <a:spcBef>
                <a:spcPts val="600"/>
              </a:spcBef>
              <a:buClr>
                <a:schemeClr val="tx1">
                  <a:lumMod val="40000"/>
                  <a:lumOff val="60000"/>
                </a:schemeClr>
              </a:buClr>
              <a:buFont typeface="Arial" panose="020B0604020202020204" pitchFamily="34" charset="0"/>
              <a:buChar char="•"/>
              <a:defRPr sz="1400" baseline="0"/>
            </a:lvl9pPr>
          </a:lstStyle>
          <a:p>
            <a:pPr marL="0" indent="0">
              <a:buNone/>
            </a:pPr>
            <a:r>
              <a:rPr lang="en-US" sz="1800" dirty="0" smtClean="0"/>
              <a:t>Continuously monitor and provide feedback</a:t>
            </a:r>
            <a:endParaRPr lang="en-US" sz="1800" dirty="0"/>
          </a:p>
        </p:txBody>
      </p:sp>
      <p:sp>
        <p:nvSpPr>
          <p:cNvPr id="6" name="Rectangle 5"/>
          <p:cNvSpPr/>
          <p:nvPr/>
        </p:nvSpPr>
        <p:spPr>
          <a:xfrm>
            <a:off x="602564" y="4201148"/>
            <a:ext cx="1859222" cy="537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2000" dirty="0" smtClean="0">
                <a:latin typeface="Arial"/>
                <a:cs typeface="Arial"/>
              </a:rPr>
              <a:t>Monitor</a:t>
            </a:r>
            <a:endParaRPr lang="en-US" sz="2000" dirty="0">
              <a:latin typeface="Arial"/>
              <a:cs typeface="Arial"/>
            </a:endParaRPr>
          </a:p>
        </p:txBody>
      </p:sp>
      <p:cxnSp>
        <p:nvCxnSpPr>
          <p:cNvPr id="43" name="Straight Connector 42"/>
          <p:cNvCxnSpPr/>
          <p:nvPr/>
        </p:nvCxnSpPr>
        <p:spPr>
          <a:xfrm>
            <a:off x="216976" y="1339000"/>
            <a:ext cx="0" cy="3130768"/>
          </a:xfrm>
          <a:prstGeom prst="lin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16976" y="1339000"/>
            <a:ext cx="378507" cy="0"/>
          </a:xfrm>
          <a:prstGeom prst="line">
            <a:avLst/>
          </a:prstGeom>
          <a:ln w="19050">
            <a:solidFill>
              <a:schemeClr val="accent2"/>
            </a:solidFill>
            <a:miter lim="800000"/>
            <a:headEnd type="none"/>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6975" y="4469768"/>
            <a:ext cx="378507" cy="0"/>
          </a:xfrm>
          <a:prstGeom prst="line">
            <a:avLst/>
          </a:prstGeom>
          <a:ln w="19050">
            <a:solidFill>
              <a:schemeClr val="accent2"/>
            </a:solidFill>
            <a:miter lim="800000"/>
            <a:headEnd type="none"/>
            <a:tailEnd type="none" w="lg" len="med"/>
          </a:ln>
          <a:effectLst/>
        </p:spPr>
        <p:style>
          <a:lnRef idx="2">
            <a:schemeClr val="accent1"/>
          </a:lnRef>
          <a:fillRef idx="0">
            <a:schemeClr val="accent1"/>
          </a:fillRef>
          <a:effectRef idx="1">
            <a:schemeClr val="accent1"/>
          </a:effectRef>
          <a:fontRef idx="minor">
            <a:schemeClr val="tx1"/>
          </a:fontRef>
        </p:style>
      </p:cxnSp>
      <p:sp>
        <p:nvSpPr>
          <p:cNvPr id="51" name="Left Brace 50"/>
          <p:cNvSpPr/>
          <p:nvPr/>
        </p:nvSpPr>
        <p:spPr>
          <a:xfrm rot="10800000">
            <a:off x="7873142" y="1106779"/>
            <a:ext cx="294468" cy="2848916"/>
          </a:xfrm>
          <a:prstGeom prst="leftBrace">
            <a:avLst/>
          </a:prstGeom>
          <a:ln w="19050">
            <a:solidFill>
              <a:schemeClr val="accent2"/>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flipH="1">
            <a:off x="8260600" y="2395745"/>
            <a:ext cx="728419" cy="295387"/>
          </a:xfrm>
          <a:prstGeom prst="rect">
            <a:avLst/>
          </a:prstGeom>
          <a:ln>
            <a:noFill/>
          </a:ln>
        </p:spPr>
        <p:txBody>
          <a:bodyPr wrap="square" lIns="45643" tIns="22821" rIns="45643" bIns="22821" rtlCol="0">
            <a:spAutoFit/>
          </a:bodyPr>
          <a:lstStyle/>
          <a:p>
            <a:pPr algn="l">
              <a:lnSpc>
                <a:spcPct val="90000"/>
              </a:lnSpc>
            </a:pPr>
            <a:r>
              <a:rPr lang="en-US" sz="1800" smtClean="0">
                <a:solidFill>
                  <a:schemeClr val="accent2"/>
                </a:solidFill>
                <a:latin typeface="Arial"/>
                <a:cs typeface="Arial"/>
              </a:rPr>
              <a:t>Demo</a:t>
            </a:r>
            <a:endParaRPr lang="en-US" sz="1800" dirty="0" smtClean="0">
              <a:solidFill>
                <a:schemeClr val="accent2"/>
              </a:solidFill>
              <a:latin typeface="Arial"/>
              <a:cs typeface="Arial"/>
            </a:endParaRPr>
          </a:p>
        </p:txBody>
      </p:sp>
    </p:spTree>
    <p:extLst>
      <p:ext uri="{BB962C8B-B14F-4D97-AF65-F5344CB8AC3E}">
        <p14:creationId xmlns:p14="http://schemas.microsoft.com/office/powerpoint/2010/main" val="76249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32466"/>
            <a:ext cx="7674014" cy="1761729"/>
          </a:xfrm>
        </p:spPr>
        <p:txBody>
          <a:bodyPr/>
          <a:lstStyle/>
          <a:p>
            <a:r>
              <a:rPr lang="en-US" dirty="0" smtClean="0"/>
              <a:t>Ansible: What, How, When, Where, Why?</a:t>
            </a:r>
            <a:endParaRPr lang="en-US" dirty="0"/>
          </a:p>
        </p:txBody>
      </p:sp>
    </p:spTree>
    <p:extLst>
      <p:ext uri="{BB962C8B-B14F-4D97-AF65-F5344CB8AC3E}">
        <p14:creationId xmlns:p14="http://schemas.microsoft.com/office/powerpoint/2010/main" val="1949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uniper">
  <a:themeElements>
    <a:clrScheme name="Juniper Colors 2014">
      <a:dk1>
        <a:srgbClr val="445E88"/>
      </a:dk1>
      <a:lt1>
        <a:srgbClr val="FFFFFF"/>
      </a:lt1>
      <a:dk2>
        <a:srgbClr val="A8B9C8"/>
      </a:dk2>
      <a:lt2>
        <a:srgbClr val="C8C8C8"/>
      </a:lt2>
      <a:accent1>
        <a:srgbClr val="3EBAF1"/>
      </a:accent1>
      <a:accent2>
        <a:srgbClr val="3C3C3C"/>
      </a:accent2>
      <a:accent3>
        <a:srgbClr val="E76252"/>
      </a:accent3>
      <a:accent4>
        <a:srgbClr val="68AE64"/>
      </a:accent4>
      <a:accent5>
        <a:srgbClr val="3095C2"/>
      </a:accent5>
      <a:accent6>
        <a:srgbClr val="00A3A5"/>
      </a:accent6>
      <a:hlink>
        <a:srgbClr val="0067AB"/>
      </a:hlink>
      <a:folHlink>
        <a:srgbClr val="6464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25" tIns="45713" rIns="91425" bIns="45713" rtlCol="0" anchor="ctr"/>
      <a:lstStyle>
        <a:defPPr algn="ctr">
          <a:defRPr sz="140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2"/>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ln>
          <a:noFill/>
        </a:ln>
      </a:spPr>
      <a:bodyPr lIns="45643" tIns="22821" rIns="45643" bIns="22821"/>
      <a:lstStyle>
        <a:defPPr algn="l">
          <a:lnSpc>
            <a:spcPct val="90000"/>
          </a:lnSpc>
          <a:defRPr sz="1400" dirty="0" smtClean="0">
            <a:solidFill>
              <a:schemeClr val="accent2"/>
            </a:solidFill>
            <a:latin typeface="Arial"/>
            <a:cs typeface="Arial"/>
          </a:defRPr>
        </a:defPPr>
      </a:lstStyle>
    </a:txDef>
  </a:objectDefaults>
  <a:extraClrSchemeLst/>
  <a:extLst>
    <a:ext uri="{05A4C25C-085E-4340-85A3-A5531E510DB2}">
      <thm15:themeFamily xmlns:thm15="http://schemas.microsoft.com/office/thememl/2012/main" name="Juniper" id="{671EE046-4312-514A-9721-B4A7254D9328}" vid="{197F711C-84DF-114C-A580-EAB6259AB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8587</TotalTime>
  <Words>3183</Words>
  <Application>Microsoft Macintosh PowerPoint</Application>
  <PresentationFormat>On-screen Show (16:9)</PresentationFormat>
  <Paragraphs>877</Paragraphs>
  <Slides>54</Slides>
  <Notes>18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Calibri</vt:lpstr>
      <vt:lpstr>Courier</vt:lpstr>
      <vt:lpstr>Courier New</vt:lpstr>
      <vt:lpstr>Gill Sans</vt:lpstr>
      <vt:lpstr>Mangal</vt:lpstr>
      <vt:lpstr>Open Sans</vt:lpstr>
      <vt:lpstr>Wingdings</vt:lpstr>
      <vt:lpstr>Arial</vt:lpstr>
      <vt:lpstr>Juniper</vt:lpstr>
      <vt:lpstr>think-cell Slide</vt:lpstr>
      <vt:lpstr>Ansible training</vt:lpstr>
      <vt:lpstr>Agenda</vt:lpstr>
      <vt:lpstr>Network Automation Landscape</vt:lpstr>
      <vt:lpstr>PowerPoint Presentation</vt:lpstr>
      <vt:lpstr>PowerPoint Presentation</vt:lpstr>
      <vt:lpstr>Automation Technologies - Landscape</vt:lpstr>
      <vt:lpstr>PowerPoint Presentation</vt:lpstr>
      <vt:lpstr>PowerPoint Presentation</vt:lpstr>
      <vt:lpstr>Ansible: What, How, When, Where, Why?</vt:lpstr>
      <vt:lpstr>What is Ansible? </vt:lpstr>
      <vt:lpstr>Why Ansible?</vt:lpstr>
      <vt:lpstr>Why Ansible?</vt:lpstr>
      <vt:lpstr>Where is Ansible used?</vt:lpstr>
      <vt:lpstr>Example: Orchestration with Ansible</vt:lpstr>
      <vt:lpstr>Where is Ansible used?</vt:lpstr>
      <vt:lpstr>Contrail 4.0 example?</vt:lpstr>
      <vt:lpstr>How does Ansible work?</vt:lpstr>
      <vt:lpstr>How does Ansible work? </vt:lpstr>
      <vt:lpstr>How does Ansible work?</vt:lpstr>
      <vt:lpstr>ANSIBLE AND PYTHON</vt:lpstr>
      <vt:lpstr>ANSIBLE AND PYTHON</vt:lpstr>
      <vt:lpstr>Ansible building blocks</vt:lpstr>
      <vt:lpstr>Ansible Building blocks</vt:lpstr>
      <vt:lpstr>1/ Inventory file and Group</vt:lpstr>
      <vt:lpstr>PowerPoint Presentation</vt:lpstr>
      <vt:lpstr>PowerPoint Presentation</vt:lpstr>
      <vt:lpstr>Ansible Concepts</vt:lpstr>
      <vt:lpstr>2/ Variable file</vt:lpstr>
      <vt:lpstr>2/ Variables associated with Groups and Hosts</vt:lpstr>
      <vt:lpstr>Generate configuration with Template</vt:lpstr>
      <vt:lpstr>Ansible Concepts</vt:lpstr>
      <vt:lpstr>3/ Playbooks </vt:lpstr>
      <vt:lpstr>3/ Playbooks &gt; Plays &gt; Tasks</vt:lpstr>
      <vt:lpstr>Ansible Concepts</vt:lpstr>
      <vt:lpstr>4/ Modules </vt:lpstr>
      <vt:lpstr>4/ Juniper Module for Ansible</vt:lpstr>
      <vt:lpstr>4/ Juniper Module for Ansible</vt:lpstr>
      <vt:lpstr>4/ Juniper Module for Ansible</vt:lpstr>
      <vt:lpstr>4/ Juniper Module for Ansible</vt:lpstr>
      <vt:lpstr>Ansible Concepts</vt:lpstr>
      <vt:lpstr>5/ role </vt:lpstr>
      <vt:lpstr>5/ Use Roles to leverage existing templates </vt:lpstr>
      <vt:lpstr>5/ Using Roles and Groups</vt:lpstr>
      <vt:lpstr>Lab setup</vt:lpstr>
      <vt:lpstr>Lab resources</vt:lpstr>
      <vt:lpstr>Lab Setup</vt:lpstr>
      <vt:lpstr>Lab Setup: Python, Ansible &amp; Juniper module installation</vt:lpstr>
      <vt:lpstr>Ansible setup: ansible.cfg</vt:lpstr>
      <vt:lpstr>Ansible Setup: hosts.ini</vt:lpstr>
      <vt:lpstr>Ansible setup: Our first playbook</vt:lpstr>
      <vt:lpstr>Ansible setup: Our first playbook</vt:lpstr>
      <vt:lpstr>Ansible setup: Our first playbook</vt:lpstr>
      <vt:lpstr>Ansible setup: Our first playbook</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Vig</dc:creator>
  <cp:lastModifiedBy>Nitin Vig</cp:lastModifiedBy>
  <cp:revision>237</cp:revision>
  <dcterms:created xsi:type="dcterms:W3CDTF">2017-02-09T02:44:24Z</dcterms:created>
  <dcterms:modified xsi:type="dcterms:W3CDTF">2017-07-14T04:54:22Z</dcterms:modified>
</cp:coreProperties>
</file>